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94" r:id="rId2"/>
    <p:sldId id="395" r:id="rId3"/>
    <p:sldId id="396" r:id="rId4"/>
    <p:sldId id="305" r:id="rId5"/>
    <p:sldId id="306" r:id="rId6"/>
    <p:sldId id="389" r:id="rId7"/>
    <p:sldId id="393" r:id="rId8"/>
    <p:sldId id="390" r:id="rId9"/>
    <p:sldId id="392" r:id="rId10"/>
    <p:sldId id="391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8" r:id="rId22"/>
    <p:sldId id="409" r:id="rId23"/>
    <p:sldId id="410" r:id="rId24"/>
    <p:sldId id="411" r:id="rId25"/>
    <p:sldId id="407" r:id="rId26"/>
    <p:sldId id="412" r:id="rId27"/>
    <p:sldId id="413" r:id="rId28"/>
    <p:sldId id="414" r:id="rId29"/>
    <p:sldId id="415" r:id="rId30"/>
    <p:sldId id="416" r:id="rId31"/>
    <p:sldId id="417" r:id="rId32"/>
    <p:sldId id="418" r:id="rId33"/>
    <p:sldId id="419" r:id="rId34"/>
    <p:sldId id="420" r:id="rId35"/>
    <p:sldId id="421" r:id="rId36"/>
    <p:sldId id="422" r:id="rId37"/>
    <p:sldId id="423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帐户" initials="M帐" lastIdx="1" clrIdx="0">
    <p:extLst>
      <p:ext uri="{19B8F6BF-5375-455C-9EA6-DF929625EA0E}">
        <p15:presenceInfo xmlns:p15="http://schemas.microsoft.com/office/powerpoint/2012/main" userId="2bea33e03a8b0a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CC00FF"/>
    <a:srgbClr val="BBE0E3"/>
    <a:srgbClr val="950503"/>
    <a:srgbClr val="A5644E"/>
    <a:srgbClr val="A6644D"/>
    <a:srgbClr val="3333FF"/>
    <a:srgbClr val="0033CC"/>
    <a:srgbClr val="ACA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8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2F96D-D4BA-4B9A-8495-86B58C5F173B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3A347-1DBF-48C0-9A81-BBB76E38F7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011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167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27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00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06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62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6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74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43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004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96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09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12BF2-22B9-40E6-B921-2348B1E38F25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35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3.xml"/><Relationship Id="rId4" Type="http://schemas.openxmlformats.org/officeDocument/2006/relationships/slide" Target="slide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10851" y="1291171"/>
            <a:ext cx="7783998" cy="4746535"/>
            <a:chOff x="454655" y="1131683"/>
            <a:chExt cx="7783998" cy="4746535"/>
          </a:xfrm>
        </p:grpSpPr>
        <p:grpSp>
          <p:nvGrpSpPr>
            <p:cNvPr id="2" name="组合 1"/>
            <p:cNvGrpSpPr/>
            <p:nvPr/>
          </p:nvGrpSpPr>
          <p:grpSpPr>
            <a:xfrm>
              <a:off x="454655" y="1131683"/>
              <a:ext cx="7783998" cy="4746535"/>
              <a:chOff x="704404" y="1901151"/>
              <a:chExt cx="6280916" cy="3822434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4404" y="1901151"/>
                <a:ext cx="6280916" cy="3822434"/>
              </a:xfrm>
              <a:prstGeom prst="rect">
                <a:avLst/>
              </a:prstGeom>
            </p:spPr>
          </p:pic>
          <p:sp>
            <p:nvSpPr>
              <p:cNvPr id="4" name="矩形 3"/>
              <p:cNvSpPr/>
              <p:nvPr/>
            </p:nvSpPr>
            <p:spPr>
              <a:xfrm>
                <a:off x="3573216" y="3006034"/>
                <a:ext cx="728479" cy="247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 smtClean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片内总线</a:t>
                </a:r>
                <a:endParaRPr lang="zh-CN" altLang="en-US" sz="1400" b="1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7" name="任意多边形 6"/>
            <p:cNvSpPr/>
            <p:nvPr/>
          </p:nvSpPr>
          <p:spPr>
            <a:xfrm>
              <a:off x="4092166" y="3150606"/>
              <a:ext cx="2788467" cy="1575303"/>
            </a:xfrm>
            <a:custGeom>
              <a:avLst/>
              <a:gdLst>
                <a:gd name="connsiteX0" fmla="*/ 18107 w 2788467"/>
                <a:gd name="connsiteY0" fmla="*/ 1539089 h 1575303"/>
                <a:gd name="connsiteX1" fmla="*/ 0 w 2788467"/>
                <a:gd name="connsiteY1" fmla="*/ 0 h 1575303"/>
                <a:gd name="connsiteX2" fmla="*/ 2779414 w 2788467"/>
                <a:gd name="connsiteY2" fmla="*/ 0 h 1575303"/>
                <a:gd name="connsiteX3" fmla="*/ 2788467 w 2788467"/>
                <a:gd name="connsiteY3" fmla="*/ 941561 h 1575303"/>
                <a:gd name="connsiteX4" fmla="*/ 679010 w 2788467"/>
                <a:gd name="connsiteY4" fmla="*/ 923454 h 1575303"/>
                <a:gd name="connsiteX5" fmla="*/ 697117 w 2788467"/>
                <a:gd name="connsiteY5" fmla="*/ 1575303 h 1575303"/>
                <a:gd name="connsiteX6" fmla="*/ 18107 w 2788467"/>
                <a:gd name="connsiteY6" fmla="*/ 1539089 h 1575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8467" h="1575303">
                  <a:moveTo>
                    <a:pt x="18107" y="1539089"/>
                  </a:moveTo>
                  <a:lnTo>
                    <a:pt x="0" y="0"/>
                  </a:lnTo>
                  <a:lnTo>
                    <a:pt x="2779414" y="0"/>
                  </a:lnTo>
                  <a:cubicBezTo>
                    <a:pt x="2782432" y="313854"/>
                    <a:pt x="2785449" y="627707"/>
                    <a:pt x="2788467" y="941561"/>
                  </a:cubicBezTo>
                  <a:lnTo>
                    <a:pt x="679010" y="923454"/>
                  </a:lnTo>
                  <a:lnTo>
                    <a:pt x="697117" y="1575303"/>
                  </a:lnTo>
                  <a:lnTo>
                    <a:pt x="18107" y="1539089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53907" y="962659"/>
            <a:ext cx="7175406" cy="40949"/>
            <a:chOff x="952901" y="777198"/>
            <a:chExt cx="7175406" cy="40949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2648476" y="213825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复习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单片机内部结构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16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28884" y="298218"/>
            <a:ext cx="3736920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5.2.2 </a:t>
            </a:r>
            <a:r>
              <a:rPr lang="zh-CN" altLang="en-US" sz="2400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中断请求标志寄存器</a:t>
            </a:r>
            <a:endParaRPr lang="zh-CN" altLang="en-US" sz="24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0" y="768475"/>
            <a:ext cx="8928744" cy="3325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612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TCON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SCON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中存放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个中断请求源的中断请求标志。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 TCON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TCON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为定时器/计数器的控制寄存器，字节地址88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H。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各标志位的功能如图所示： 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TF1—T1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溢出中断请求标志位。</a:t>
            </a:r>
          </a:p>
          <a:p>
            <a:pPr lvl="0" indent="0" eaLnBrk="1" fontAlgn="b" hangingPunct="1">
              <a:lnSpc>
                <a:spcPct val="110000"/>
              </a:lnSpc>
              <a:spcBef>
                <a:spcPct val="0"/>
              </a:spcBef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T1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计数后，溢出时，硬件自动置</a:t>
            </a:r>
            <a:r>
              <a:rPr lang="en-US" altLang="zh-CN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TF1 </a:t>
            </a:r>
            <a:r>
              <a:rPr lang="zh-CN" altLang="en-US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申请中断，  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响应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TF1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中断时，</a:t>
            </a:r>
            <a:r>
              <a:rPr lang="en-US" altLang="zh-CN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TF1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硬件自动清</a:t>
            </a:r>
            <a:r>
              <a:rPr lang="en-US" altLang="zh-CN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，TF1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也可由软件清0。</a:t>
            </a:r>
          </a:p>
          <a:p>
            <a:pPr marL="0" marR="0" lvl="0" indent="0" algn="l" defTabSz="914400" rtl="0" eaLnBrk="1" fontAlgn="b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TF0—T0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的溢出中断请求标志位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，功能和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TF1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类似。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CCCC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09" y="4093535"/>
            <a:ext cx="8435975" cy="2591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4147342" y="6061016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002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07628" y="468011"/>
            <a:ext cx="8928744" cy="610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0" algn="just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（</a:t>
            </a:r>
            <a:r>
              <a:rPr lang="en-US" altLang="zh-CN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IE1—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外部中断请求</a:t>
            </a:r>
            <a:r>
              <a:rPr lang="en-US" altLang="zh-CN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的中断请求标志位。</a:t>
            </a:r>
          </a:p>
          <a:p>
            <a:pPr indent="457200" algn="just" eaLnBrk="1" fontAlgn="b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IE1=0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无中断请求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indent="457200" algn="just" eaLnBrk="1" fontAlgn="b" hangingPunct="1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zh-CN" b="0" kern="0" dirty="0" smtClean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IE1=1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外部中断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有中断请求。当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响应该中断，转向中断服务程序时，</a:t>
            </a:r>
            <a:r>
              <a:rPr lang="en-US" altLang="zh-CN" b="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IE1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由硬件自动清“0”</a:t>
            </a:r>
            <a:r>
              <a:rPr lang="en-US" altLang="zh-CN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indent="0" algn="just" eaLnBrk="1" fontAlgn="b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（</a:t>
            </a:r>
            <a:r>
              <a:rPr lang="en-US" altLang="zh-CN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IE0—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外部中断请求</a:t>
            </a:r>
            <a:r>
              <a:rPr lang="en-US" altLang="zh-CN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的中断请求标志位。</a:t>
            </a:r>
          </a:p>
          <a:p>
            <a:pPr indent="0" algn="just" eaLnBrk="1" fontAlgn="b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（</a:t>
            </a:r>
            <a:r>
              <a:rPr lang="en-US" altLang="zh-CN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IT1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选择外中断请求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为跳沿触发方式还是电平触发方式</a:t>
            </a:r>
            <a:endParaRPr lang="en-US" altLang="zh-CN" b="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 eaLnBrk="1" fontAlgn="b" hangingPunct="1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zh-CN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标志位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IE1</a:t>
            </a:r>
            <a:r>
              <a:rPr lang="zh-CN" altLang="en-US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，可由软件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清“</a:t>
            </a:r>
            <a:r>
              <a:rPr lang="en-US" altLang="zh-CN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indent="457200" algn="just" eaLnBrk="1" fontAlgn="b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0" kern="0" dirty="0" smtClean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IT1=0</a:t>
            </a:r>
            <a:r>
              <a:rPr lang="en-US" altLang="zh-CN" b="0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电平触发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方式，低电平时将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IE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indent="457200" algn="just" eaLnBrk="1" fontAlgn="b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0" kern="0" dirty="0" smtClean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IT1=1</a:t>
            </a:r>
            <a:r>
              <a:rPr lang="en-US" altLang="zh-CN" b="0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跳沿触发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方式，高到低的负跳沿将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IE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 eaLnBrk="1" fontAlgn="b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（6）IT0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外部中断请求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为跳沿触发方式还是电平触发方式，意义与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IT1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类似。</a:t>
            </a:r>
            <a:endParaRPr lang="en-US" altLang="zh-CN" b="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 eaLnBrk="1" fontAlgn="b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注意：</a:t>
            </a:r>
            <a:r>
              <a:rPr lang="en-US" altLang="zh-CN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TR1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TR0</a:t>
            </a:r>
            <a:r>
              <a:rPr lang="en-US" altLang="zh-CN" b="0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与中断无关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。仅与定时器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有关，将在第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章定时器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计数器中介绍。</a:t>
            </a:r>
          </a:p>
          <a:p>
            <a:pPr indent="0" algn="just" eaLnBrk="1" fontAlgn="b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AT89S51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复位后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TCON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被清0，则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关中断，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所有中断请求被禁止。</a:t>
            </a:r>
          </a:p>
          <a:p>
            <a:pPr indent="0" algn="just" eaLnBrk="1" fontAlgn="b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zh-CN" altLang="en-US" b="0" kern="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536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628" y="372706"/>
            <a:ext cx="2337499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SCON</a:t>
            </a:r>
            <a:r>
              <a:rPr lang="zh-CN" altLang="en-US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endParaRPr lang="en-US" altLang="zh-CN" sz="2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128" y="882680"/>
            <a:ext cx="8928744" cy="3019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just" defTabSz="914400" rtl="0" eaLnBrk="1" fontAlgn="b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SCON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为串行口控制寄存器，字节地址为98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。串行口的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发送中断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接收中断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的中断请求标志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格式如图所示。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各标志位的功能：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CCCC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（1）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发送中断请求标志位。串口每发送完一帧串行数据后，硬件自动置“1”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TI。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必须在中断服务程序中用软件对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标志清0。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（2）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接收中断请求标志位。串口接收完一个数据帧，硬件自动置“1”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标志。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必须在中断服务程序中用软件对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标志清0。</a:t>
            </a:r>
          </a:p>
          <a:p>
            <a:pPr marL="0" marR="0" lvl="0" indent="0" algn="just" defTabSz="914400" rtl="0" eaLnBrk="1" fontAlgn="b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37" y="4041287"/>
            <a:ext cx="7777163" cy="189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235975" y="4987127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SCON</a:t>
            </a:r>
            <a:endParaRPr lang="zh-CN" altLang="en-US" dirty="0"/>
          </a:p>
        </p:txBody>
      </p:sp>
      <p:sp>
        <p:nvSpPr>
          <p:cNvPr id="8" name="云形 7"/>
          <p:cNvSpPr/>
          <p:nvPr/>
        </p:nvSpPr>
        <p:spPr>
          <a:xfrm>
            <a:off x="2082682" y="6072105"/>
            <a:ext cx="4592616" cy="68139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为什么串行口的中断标志位必须用软件清</a:t>
            </a:r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328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86328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3307838" y="19391"/>
            <a:ext cx="24416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5.3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中断控制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856" y="891601"/>
            <a:ext cx="3472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中断允许寄存器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IE </a:t>
            </a:r>
            <a:endParaRPr kumimoji="0" lang="zh-CN" altLang="en-US" sz="160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4313" y="1345565"/>
            <a:ext cx="8928744" cy="3066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CPU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对中断源的开放或屏蔽，由片内的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中断允许寄存器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IE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控制。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字节地址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A8H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可位寻址。格式如图所示。</a:t>
            </a:r>
          </a:p>
          <a:p>
            <a:pPr lvl="0" indent="0" algn="just" eaLnBrk="1" hangingPunct="1">
              <a:spcBef>
                <a:spcPct val="0"/>
              </a:spcBef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IE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对中断的开放和关闭为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两级控制，</a:t>
            </a:r>
            <a:r>
              <a:rPr lang="en-US" altLang="zh-CN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</a:t>
            </a:r>
            <a:r>
              <a:rPr lang="en-US" altLang="zh-CN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IE.7</a:t>
            </a:r>
            <a:r>
              <a:rPr lang="zh-CN" altLang="en-US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位）</a:t>
            </a:r>
            <a:r>
              <a:rPr lang="zh-CN" altLang="en-US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总开关中断控制位: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CCCC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EA=0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所有中断请求被屏蔽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CCCC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EA=1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开放中断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，但五个中断源的中断请求是否允许，还要由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IE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中的5个中断请求允许控制位决定。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IE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中各位的功能如下：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16" y="4388011"/>
            <a:ext cx="8147050" cy="208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22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86362" y="422560"/>
            <a:ext cx="8928744" cy="505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360000" algn="l" defTabSz="914400" rtl="0" eaLnBrk="1" fontAlgn="b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（1）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EA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中断允许总控制位</a:t>
            </a:r>
          </a:p>
          <a:p>
            <a:pPr marL="0" marR="0" lvl="0" indent="612000" algn="l" defTabSz="914400" rtl="0" eaLnBrk="1" fontAlgn="b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         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0：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屏蔽所有的中断请求(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关中断)；</a:t>
            </a:r>
          </a:p>
          <a:p>
            <a:pPr marL="0" marR="0" lvl="0" indent="612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1：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开放所有中断(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开中断)。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（2）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串行口中断允许位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禁止串行口中断；  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允许串行口中断。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（3）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ET1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定时器/计数器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的溢出中断允许位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禁止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溢出中断；  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允许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溢出中断。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（4）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EX1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外部中断1中断允许位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禁止外部中断1中断；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允许外部中断1中断。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（5）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ET0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定时器/计数器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的溢出中断允许位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禁止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溢出中断；   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允许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溢出中断。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（6）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EX0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外部中断0中断允许位。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禁止外部中断0中断；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1：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允许外部中断0中断。</a:t>
            </a:r>
          </a:p>
        </p:txBody>
      </p:sp>
      <p:sp>
        <p:nvSpPr>
          <p:cNvPr id="3" name="矩形 2"/>
          <p:cNvSpPr/>
          <p:nvPr/>
        </p:nvSpPr>
        <p:spPr>
          <a:xfrm>
            <a:off x="86362" y="5380074"/>
            <a:ext cx="89632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AT89S51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复位后，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清0，所有中断请求被禁止。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若使某一个中断源被允许中断</a:t>
            </a:r>
            <a:r>
              <a:rPr lang="zh-CN" altLang="en-US" sz="2400" kern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相应的位的被置“1” ，还必须使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位=1。</a:t>
            </a:r>
          </a:p>
        </p:txBody>
      </p:sp>
    </p:spTree>
    <p:extLst>
      <p:ext uri="{BB962C8B-B14F-4D97-AF65-F5344CB8AC3E}">
        <p14:creationId xmlns:p14="http://schemas.microsoft.com/office/powerpoint/2010/main" val="133014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15256" y="797620"/>
            <a:ext cx="8928744" cy="536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改变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IE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的内容，可由位操作指令实现，</a:t>
            </a:r>
            <a:r>
              <a:rPr lang="zh-CN" altLang="en-US" b="0" kern="0" noProof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</a:t>
            </a:r>
            <a:r>
              <a:rPr lang="zh-CN" altLang="en-US" b="0" kern="0" noProof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可由字节操作指令实现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例5-1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若允许片内2个定时器/计数器中断，禁止其它中断源的中断请求。编写设置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IE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的相应程序段</a:t>
            </a:r>
          </a:p>
          <a:p>
            <a:pPr marL="0" marR="0" lvl="0" indent="0" algn="l" defTabSz="914400" rtl="0" eaLnBrk="1" fontAlgn="b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（1）用位操作指令来编写如下程序段：</a:t>
            </a:r>
          </a:p>
          <a:p>
            <a:pPr marL="0" marR="0" lvl="0" indent="0" algn="l" defTabSz="914400" rtl="0" eaLnBrk="1" fontAlgn="b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ES=0 ;	   //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禁止串行口中断   </a:t>
            </a:r>
          </a:p>
          <a:p>
            <a:pPr marL="0" marR="0" lvl="0" indent="0" algn="l" defTabSz="914400" rtl="0" eaLnBrk="1" fontAlgn="b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EX1=0 ;   //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禁止外部中断1中断</a:t>
            </a:r>
          </a:p>
          <a:p>
            <a:pPr marL="0" marR="0" lvl="0" indent="0" algn="l" defTabSz="914400" rtl="0" eaLnBrk="1" fontAlgn="b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EX0=0;   //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禁止外部中断0中断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ET0=1;     //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允许定时器/计数器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</a:t>
            </a:r>
          </a:p>
          <a:p>
            <a:pPr marL="0" marR="0" lvl="0" indent="0" algn="l" defTabSz="914400" rtl="0" eaLnBrk="1" fontAlgn="b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ET1=1;    //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允许定时器/计数器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</a:t>
            </a:r>
          </a:p>
          <a:p>
            <a:pPr marL="0" marR="0" lvl="0" indent="0" algn="l" defTabSz="914400" rtl="0" eaLnBrk="1" fontAlgn="b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EA=1 ;    //CPU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开中断</a:t>
            </a:r>
          </a:p>
          <a:p>
            <a:pPr marL="0" marR="0" lvl="0" indent="0" algn="l" defTabSz="914400" rtl="0" eaLnBrk="1" fontAlgn="b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（2）用字节操作指令来编写：</a:t>
            </a:r>
          </a:p>
          <a:p>
            <a:pPr marL="0" marR="0" lvl="0" indent="0" algn="l" defTabSz="914400" rtl="0" eaLnBrk="1" fontAlgn="b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IE=8AH;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348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6326" y="285545"/>
            <a:ext cx="3706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中断优先级</a:t>
            </a:r>
            <a:r>
              <a:rPr lang="zh-CN" altLang="en-US" sz="24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r>
              <a:rPr lang="en-US" altLang="zh-CN" sz="24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kumimoji="0" lang="zh-CN" altLang="en-US" sz="160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06326" y="872048"/>
            <a:ext cx="8928744" cy="231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just" defTabSz="914400" rtl="0" eaLnBrk="1" fontAlgn="b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两个中断优先级，可实现两级中断嵌套。如图所示。可归纳为下面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两条基本规则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CCCC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b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（1）低优先级可被高优先级中断，反之则不能。</a:t>
            </a: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（2）同级中断不会被它的同级中断源所中断。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正在执行高优先级的中断，则不能被任何中断源所中断。</a:t>
            </a:r>
          </a:p>
        </p:txBody>
      </p:sp>
      <p:pic>
        <p:nvPicPr>
          <p:cNvPr id="8" name="Picture 7" descr="e6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52" y="3189767"/>
            <a:ext cx="7056834" cy="3114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5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-146251" y="329778"/>
            <a:ext cx="8928744" cy="5656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612000" algn="l" defTabSz="914400" rtl="0" eaLnBrk="1" fontAlgn="b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中断优先级寄存器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IP，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其字节地址为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B8H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，格式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如图所示。</a:t>
            </a:r>
          </a:p>
          <a:p>
            <a:pPr marL="0" marR="0" lvl="0" indent="612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各位的含义：</a:t>
            </a:r>
          </a:p>
          <a:p>
            <a:pPr marL="0" marR="0" lvl="0" indent="612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（1）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串行口中断优先级控制位</a:t>
            </a:r>
          </a:p>
          <a:p>
            <a:pPr marL="0" marR="0" lvl="0" indent="612000" algn="l" defTabSz="914400" rtl="0" eaLnBrk="1" fontAlgn="b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高优先级中断；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低优先级中断。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PT1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中断优先级控制位</a:t>
            </a:r>
          </a:p>
          <a:p>
            <a:pPr marL="0" marR="0" lvl="0" indent="612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：高优先级中断；		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：低优先级中断。</a:t>
            </a:r>
          </a:p>
          <a:p>
            <a:pPr marL="0" marR="0" lvl="0" indent="612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PX1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外部中断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中断优先级控制位</a:t>
            </a:r>
          </a:p>
          <a:p>
            <a:pPr marL="0" marR="0" lvl="0" indent="612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：高优先级中断；		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：低优先级中断。</a:t>
            </a:r>
          </a:p>
          <a:p>
            <a:pPr marL="0" marR="0" lvl="0" indent="612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PT0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中断优先级控制位</a:t>
            </a:r>
          </a:p>
          <a:p>
            <a:pPr marL="0" marR="0" lvl="0" indent="612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：高优先级中断；		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：低优先级中断。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61" y="4541970"/>
            <a:ext cx="8147050" cy="1944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71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0" y="2862920"/>
            <a:ext cx="8928744" cy="357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zh-CN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同时收到几个同一优先级的中断请求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时，优先响应哪一个中断，取决于内部的查询顺序。查询顺序如下所示：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	 	</a:t>
            </a:r>
            <a:r>
              <a:rPr kumimoji="0" lang="zh-CN" alt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中断查询次序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中断源                    中断级别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		外部中断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	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最高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溢出中断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		外部中断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		T1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溢出中断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		串行口中断	</a:t>
            </a:r>
            <a:r>
              <a:rPr lang="zh-CN" altLang="en-US" sz="2000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最低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CCCC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1" y="4913313"/>
            <a:ext cx="231775" cy="148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17617" y="1663335"/>
            <a:ext cx="84649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中断系统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有两个不可寻址的“优先级激活触发器”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CCCC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用来指示某高优先级的中断正在执行，所有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后来的中断均被阻止</a:t>
            </a:r>
            <a:r>
              <a:rPr lang="zh-CN" altLang="en-US" sz="2400" kern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另一个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用来指示某低优先级的中断正在执行，所有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同级中断都被阻止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，但不阻断高优先级的中断请求。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7617" y="310101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（5）</a:t>
            </a:r>
            <a:r>
              <a:rPr lang="en-US" altLang="zh-CN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PX0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外部中断0中断优先级控制位</a:t>
            </a:r>
          </a:p>
          <a:p>
            <a:pPr lvl="0" fontAlgn="b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高优先级中断；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低优先级中断。</a:t>
            </a:r>
          </a:p>
        </p:txBody>
      </p:sp>
    </p:spTree>
    <p:extLst>
      <p:ext uri="{BB962C8B-B14F-4D97-AF65-F5344CB8AC3E}">
        <p14:creationId xmlns:p14="http://schemas.microsoft.com/office/powerpoint/2010/main" val="156525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15256" y="1114808"/>
            <a:ext cx="8928744" cy="50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612000" algn="l" defTabSz="914400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例5-2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寄存器的初始值，使2个外中断请求为高优先级，其它中断请求为低优先级。</a:t>
            </a:r>
          </a:p>
          <a:p>
            <a:pPr marL="0" marR="0" lvl="0" indent="612000" algn="l" defTabSz="914400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（1）用位操作指令</a:t>
            </a:r>
          </a:p>
          <a:p>
            <a:pPr marL="0" marR="0" lvl="0" indent="612000" algn="l" defTabSz="914400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		PX0=1 ;  //2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个外中断为高优先级</a:t>
            </a:r>
          </a:p>
          <a:p>
            <a:pPr marL="0" marR="0" lvl="0" indent="612000" algn="l" defTabSz="914400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		PX1=1 ;</a:t>
            </a:r>
          </a:p>
          <a:p>
            <a:pPr marL="0" marR="0" lvl="0" indent="612000" algn="l" defTabSz="914400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		PS=0   ； //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串口为低优先级中断</a:t>
            </a:r>
          </a:p>
          <a:p>
            <a:pPr marL="0" marR="0" lvl="0" indent="612000" algn="l" defTabSz="914400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	PT0=0 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 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//2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个定时器/计数器低优先级中断</a:t>
            </a:r>
          </a:p>
          <a:p>
            <a:pPr marL="0" marR="0" lvl="0" indent="612000" algn="l" defTabSz="914400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	PT1=0 ;</a:t>
            </a:r>
          </a:p>
          <a:p>
            <a:pPr marL="0" marR="0" lvl="0" indent="612000" algn="l" defTabSz="914400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（2）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用字节操作指令</a:t>
            </a:r>
          </a:p>
          <a:p>
            <a:pPr marL="0" marR="0" lvl="0" indent="612000" algn="l" defTabSz="914400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IP=05H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256" y="209349"/>
            <a:ext cx="8834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由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软件可改变各中断源的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中断优先级</a:t>
            </a: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可通过</a:t>
            </a:r>
            <a:r>
              <a:rPr lang="zh-CN" altLang="en-US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位或字节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操作指令实现。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003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311134" y="1390377"/>
            <a:ext cx="6732587" cy="59055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程序存储器六个特殊的单元：</a:t>
            </a:r>
            <a:endParaRPr lang="zh-CN" altLang="en-US" sz="28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97915" y="2126822"/>
            <a:ext cx="7770812" cy="403227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30000"/>
              </a:spcBef>
              <a:buFontTx/>
              <a:buNone/>
            </a:pPr>
            <a:r>
              <a:rPr lang="en-US" altLang="zh-CN" sz="2400" dirty="0" smtClean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在程序存储器中，以下六个单元是专用的（熟记）</a:t>
            </a: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 smtClean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60000"/>
              </a:spcBef>
              <a:buFontTx/>
              <a:buNone/>
            </a:pP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0000H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上电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复位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时程序计数器</a:t>
            </a:r>
            <a:r>
              <a:rPr lang="en-US" altLang="zh-CN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指向的单元；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en-US" altLang="zh-CN" sz="2400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0003H</a:t>
            </a:r>
            <a:r>
              <a:rPr lang="zh-CN" altLang="en-US" sz="2400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外部中断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/INT0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的入口地址；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000BH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单元：定时器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的溢出中断入口地址；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en-US" altLang="zh-CN" sz="2400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0013H</a:t>
            </a:r>
            <a:r>
              <a:rPr lang="zh-CN" altLang="en-US" sz="2400" dirty="0" smtClean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外部中断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/INT1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的入口地址；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001BH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单元：定时器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的溢出中断入口地址；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en-US" altLang="zh-CN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0023H</a:t>
            </a:r>
            <a:r>
              <a:rPr lang="zh-CN" altLang="en-US" sz="2400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单元：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串行口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接收、传送的中断入口地址。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5"/>
          <p:cNvSpPr>
            <a:spLocks/>
          </p:cNvSpPr>
          <p:nvPr/>
        </p:nvSpPr>
        <p:spPr bwMode="auto">
          <a:xfrm>
            <a:off x="7597177" y="3171396"/>
            <a:ext cx="406400" cy="1970087"/>
          </a:xfrm>
          <a:prstGeom prst="rightBrace">
            <a:avLst>
              <a:gd name="adj1" fmla="val 40397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None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782165" y="5592333"/>
            <a:ext cx="5157181" cy="492443"/>
          </a:xfrm>
          <a:prstGeom prst="rect">
            <a:avLst/>
          </a:prstGeom>
          <a:solidFill>
            <a:srgbClr val="99CC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609600" indent="-609600" eaLnBrk="1" hangingPunct="1">
              <a:spcBef>
                <a:spcPct val="50000"/>
              </a:spcBef>
              <a:buClr>
                <a:schemeClr val="hlink"/>
              </a:buClr>
              <a:buSzPct val="90000"/>
              <a:buFont typeface="Wingdings" pitchFamily="2" charset="2"/>
              <a:buNone/>
              <a:defRPr/>
            </a:pPr>
            <a:r>
              <a:rPr lang="en-US" altLang="zh-CN" sz="2600" dirty="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600" dirty="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个中断源入口地址</a:t>
            </a:r>
            <a:r>
              <a:rPr lang="en-US" altLang="zh-CN" sz="2600" dirty="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sz="2600" dirty="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个复位地址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953907" y="962659"/>
            <a:ext cx="7175406" cy="40949"/>
            <a:chOff x="952901" y="777198"/>
            <a:chExt cx="7175406" cy="40949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/>
        </p:nvSpPr>
        <p:spPr>
          <a:xfrm>
            <a:off x="1782165" y="254773"/>
            <a:ext cx="57022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复习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—ROM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中的六个特殊单元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43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6326" y="452913"/>
            <a:ext cx="3736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中断请求响应的条件</a:t>
            </a:r>
            <a:endParaRPr kumimoji="0" lang="zh-CN" altLang="en-US" sz="160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15256" y="935844"/>
            <a:ext cx="8928744" cy="50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一个中断请求被响应，需满足以下必要条件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0" marR="0" lvl="0" indent="0" algn="l" defTabSz="914400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（1）有中断源发出的中断请求；  </a:t>
            </a:r>
          </a:p>
          <a:p>
            <a:pPr marL="0" marR="0" lvl="0" indent="0" algn="l" defTabSz="914400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）中断总允许位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EA=1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，即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开中断；  </a:t>
            </a:r>
          </a:p>
          <a:p>
            <a:pPr marL="0" marR="0" lvl="0" indent="0" algn="l" defTabSz="914400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）申请中断的中断源的中断允许位为“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，即中断没有被屏蔽； </a:t>
            </a:r>
          </a:p>
          <a:p>
            <a:pPr marL="0" marR="0" lvl="0" indent="0" algn="l" defTabSz="914400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）无同级或更高级中断正在被服务； </a:t>
            </a:r>
          </a:p>
          <a:p>
            <a:pPr marL="0" marR="0" lvl="0" indent="0" algn="l" defTabSz="914400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）当前的指令周期已经结束。注意：正在执行的指令是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RETI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或是访问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IE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的指令。需要再去执行完一条指令，才能响应新的中断请求。 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747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6326" y="285545"/>
            <a:ext cx="4352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400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外部中断</a:t>
            </a:r>
            <a:r>
              <a:rPr lang="zh-CN" altLang="en-US" sz="24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的触发方式</a:t>
            </a:r>
            <a:r>
              <a:rPr lang="zh-CN" altLang="en-US" sz="2400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endParaRPr kumimoji="0" lang="zh-CN" altLang="en-US" sz="160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 bwMode="auto">
              <a:xfrm>
                <a:off x="106326" y="747210"/>
                <a:ext cx="8928744" cy="5084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0" indent="612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None/>
                  <a:defRPr sz="2400" b="1" i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just" defTabSz="914400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zh-CN" altLang="en-US" sz="2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CCCC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两种触发方式：电平触发方式和跳沿触发方式。</a:t>
                </a:r>
              </a:p>
              <a:p>
                <a:pPr marL="0" marR="0" lvl="0" indent="0" algn="just" defTabSz="914400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CN" b="0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b="0" kern="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.电平触发方式（低电平）</a:t>
                </a:r>
              </a:p>
              <a:p>
                <a:pPr marL="0" marR="0" lvl="0" indent="0" algn="just" defTabSz="914400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CPU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在每个机器周期采样到的外部中断输入线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𝐼𝑁𝑇𝑛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的电平，要求产生中断的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低电平保持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个机器周期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以上 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。在中断服务程序返回之前，外部中断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请求输入必须无效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（即变为高电平），否则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CPU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返回主程序后会再次响应中断。</a:t>
                </a:r>
              </a:p>
              <a:p>
                <a:pPr marL="0" marR="0" lvl="0" indent="0" algn="just" defTabSz="914400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适于外中断以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低电平输入时间略长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且在执行中断服务程序时间内能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外部中断输入电平又变为高电平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的情况。</a:t>
                </a:r>
                <a:endPara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just" defTabSz="914400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CN" b="0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b="0" kern="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.边沿触发方式（下降沿） </a:t>
                </a:r>
              </a:p>
              <a:p>
                <a:pPr marL="0" marR="0" lvl="0" indent="0" algn="just" defTabSz="914400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如机器连续查询外部中断线，其中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个机器周期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采样到外部中断输入为高，下一个机器周期采样为低，则置“1”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产生中断请求标志。直到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CPU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响应此中断时，该标志才清0。这样不会丢失中断，但输入的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负脉冲宽度至少保持1个机器周期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 marL="0" marR="0" lvl="0" indent="0" algn="just" defTabSz="914400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适用于中断信号时间短，即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瞬间变化产生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的情况</a:t>
                </a:r>
                <a:endPara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just" defTabSz="914400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326" y="747210"/>
                <a:ext cx="8928744" cy="5084430"/>
              </a:xfrm>
              <a:prstGeom prst="rect">
                <a:avLst/>
              </a:prstGeom>
              <a:blipFill rotWithShape="0">
                <a:blip r:embed="rId2"/>
                <a:stretch>
                  <a:fillRect l="-1024" r="-4505" b="-161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92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6326" y="285545"/>
            <a:ext cx="3121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sz="2400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中断请求的撤销</a:t>
            </a:r>
            <a:endParaRPr kumimoji="0" lang="zh-CN" altLang="en-US" sz="160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06326" y="850782"/>
            <a:ext cx="8928744" cy="5848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1．定时器/计数器中断请求的撤消 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中断请求被响应后，</a:t>
            </a:r>
            <a:r>
              <a:rPr kumimoji="0" lang="zh-CN" altLang="en-US" sz="2400" i="0" u="sng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硬件会自动清</a:t>
            </a:r>
            <a:r>
              <a:rPr kumimoji="0" lang="en-US" altLang="zh-CN" sz="2400" i="0" u="sng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400" i="0" u="sng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中断标志位</a:t>
            </a:r>
            <a:r>
              <a:rPr kumimoji="0" lang="en-US" altLang="zh-CN" sz="2400" i="0" u="sng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TF0</a:t>
            </a:r>
            <a:r>
              <a:rPr kumimoji="0" lang="zh-CN" altLang="en-US" sz="2400" i="0" u="sng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kumimoji="0" lang="en-US" altLang="zh-CN" sz="2400" i="0" u="sng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TF1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2．外部中断请求的撤消 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（1）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下跳沿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方式外部中断请求的撤消是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自动撤消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的。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（2）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低电平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方式外部中断请求的撤消，除了标志位清“0”之外，还需在中断响应后将中断请求信号引脚从低电平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强制改变为高电平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（这一点一般外围芯片带有相应的接口电路）。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可见，</a:t>
            </a:r>
            <a:r>
              <a:rPr kumimoji="0" lang="zh-CN" altLang="en-US" sz="2400" i="0" u="sng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外部中断标志位也由硬件自动复位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3．串行口中断请求的撤消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响应串行口的中断后，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无法知道是接收中断还是发送中断，还需测试这两个中断标志位的状态，以判定是接收操作还是发送操作，然后才能清除。所以，</a:t>
            </a:r>
            <a:r>
              <a:rPr kumimoji="0" lang="zh-CN" altLang="en-US" sz="2400" i="0" u="sng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串行口中断请求的撤消只能用软件清除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  TI=0  ；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清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标志位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	  RI=0  ；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清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标志位</a:t>
            </a:r>
          </a:p>
        </p:txBody>
      </p:sp>
    </p:spTree>
    <p:extLst>
      <p:ext uri="{BB962C8B-B14F-4D97-AF65-F5344CB8AC3E}">
        <p14:creationId xmlns:p14="http://schemas.microsoft.com/office/powerpoint/2010/main" val="285306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86328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736985" y="-18904"/>
            <a:ext cx="7776488" cy="6642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5.4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中断系统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初始化及中断服务程序的设计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9853" y="1089015"/>
            <a:ext cx="9074147" cy="50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1.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中断系统的初始化：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开相应中断源的中断允许，开总中断允许，设置中断优先级。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2.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中断服务程序设计的任务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基本任务：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保护现场，用户根据需要编写程序完成中断要处理的事务，结束时恢复现场。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例5-3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假设允许外部中断0中断，并设定它为高级中断，其它中断源为低级中断，采用跳沿触发方式。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在主程序中编写如下程序段：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		   EA=1  ；// CPU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开中断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		   EX0=1 ；//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允许外中断0产生中断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		   PX0=1 ；//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外中断0为高级中断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		   IT0=1 ；//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外中断0为跳沿触发方式 </a:t>
            </a:r>
          </a:p>
        </p:txBody>
      </p:sp>
    </p:spTree>
    <p:extLst>
      <p:ext uri="{BB962C8B-B14F-4D97-AF65-F5344CB8AC3E}">
        <p14:creationId xmlns:p14="http://schemas.microsoft.com/office/powerpoint/2010/main" val="139511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31314" y="412878"/>
            <a:ext cx="7673975" cy="6096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．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MCS-51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单片机响应中断后，中断的一般处理过程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899592" y="1052802"/>
            <a:ext cx="3319323" cy="50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endParaRPr lang="en-US" altLang="zh-CN" b="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关中断；</a:t>
            </a:r>
            <a:endParaRPr lang="en-US" altLang="zh-CN" b="0" kern="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保护现场；</a:t>
            </a:r>
            <a:endParaRPr lang="en-US" altLang="zh-CN" b="0" kern="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开中断；</a:t>
            </a:r>
            <a:endParaRPr lang="en-US" altLang="zh-CN" b="0" kern="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中断服务；</a:t>
            </a:r>
            <a:endParaRPr lang="en-US" altLang="zh-CN" b="0" kern="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关中断；</a:t>
            </a:r>
            <a:endParaRPr lang="en-US" altLang="zh-CN" b="0" kern="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恢复现场；</a:t>
            </a:r>
            <a:endParaRPr lang="en-US" altLang="zh-CN" b="0" kern="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开中断；</a:t>
            </a:r>
            <a:endParaRPr lang="en-US" altLang="zh-CN" b="0" kern="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中断返回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endParaRPr lang="zh-CN" altLang="en-US" b="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中断服务程序的流程图，</a:t>
            </a:r>
          </a:p>
          <a:p>
            <a:pPr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如图所示。</a:t>
            </a: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59" y="1052802"/>
            <a:ext cx="4494212" cy="5184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箭头连接符 5"/>
          <p:cNvCxnSpPr/>
          <p:nvPr/>
        </p:nvCxnSpPr>
        <p:spPr>
          <a:xfrm flipH="1">
            <a:off x="697117" y="1566249"/>
            <a:ext cx="0" cy="338400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1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97561" y="382846"/>
            <a:ext cx="8928744" cy="50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0" algn="just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中断服务子程序执行过程说明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indent="0" algn="just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indent="0" algn="just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（</a:t>
            </a:r>
            <a:r>
              <a:rPr lang="en-US" altLang="zh-CN" b="0" kern="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kern="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）现场保护和现场恢复</a:t>
            </a:r>
          </a:p>
          <a:p>
            <a:pPr indent="0" algn="just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现场保护</a:t>
            </a:r>
            <a:r>
              <a:rPr lang="zh-CN" altLang="en-US" b="0" kern="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为了使中断服务子程序的执行不破坏这些数据或状态，以免在中断返回后影响主程序的运行，因此要把它们送入堆栈保存起来。现场保护一定要位于现场中断处理程序的前面。</a:t>
            </a:r>
          </a:p>
          <a:p>
            <a:pPr indent="0" algn="just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现场恢复：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中断处理结束后，在返回主程序前，则需要把保存的现场内容从堆栈中弹出，以恢复那些寄存器和存储器单元中的原有内容。现场恢复一定要位于中断处理程序的后面。</a:t>
            </a:r>
            <a:endParaRPr lang="en-US" altLang="zh-CN" b="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AT89S51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单片机的堆栈操作指令“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PUSH  direct”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和“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POP  direct”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，主要是供现场保护和现场恢复使用的。要保护的内容，应该由用户根据中断处理程序的具体情况来决定。注意，堆栈区的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工作原理是先进后出，或者是后进先出。</a:t>
            </a:r>
          </a:p>
        </p:txBody>
      </p:sp>
    </p:spTree>
    <p:extLst>
      <p:ext uri="{BB962C8B-B14F-4D97-AF65-F5344CB8AC3E}">
        <p14:creationId xmlns:p14="http://schemas.microsoft.com/office/powerpoint/2010/main" val="293032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07628" y="600129"/>
            <a:ext cx="8928744" cy="5818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0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（</a:t>
            </a:r>
            <a:r>
              <a:rPr lang="en-US" altLang="zh-CN" b="0" kern="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0" kern="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）关中断和开中断</a:t>
            </a:r>
          </a:p>
          <a:p>
            <a:pPr indent="457200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现场保护前和现场恢复前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关中断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，是为了防止此时有高一级的中断进入，避免现场被破坏；</a:t>
            </a:r>
          </a:p>
          <a:p>
            <a:pPr indent="0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在现场保护和现场恢复之后的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开中断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是为下一次的中断做好准备，也为了允许有更高级的中断进入。</a:t>
            </a:r>
          </a:p>
          <a:p>
            <a:pPr indent="457200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这样，中断处理可以被打断，但原来的现场保护和现场恢复不允许更改，除了现场保护和现场恢复的片刻外，仍然保持着中断嵌套的功能。</a:t>
            </a:r>
          </a:p>
          <a:p>
            <a:pPr indent="0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但对于一个重要的中断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，必须执行完毕，不允许被其他的中断嵌套。对此可在现场保护之前先关闭总中断开关位，彻底关闭其他中断请求，待中断处理完毕后再开总中断开关位。</a:t>
            </a:r>
            <a:endParaRPr lang="en-US" altLang="zh-CN" b="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12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这样，就需把上图中的“中断处理”步骤前后的“开中断”和“关中断”两个过程去掉。</a:t>
            </a:r>
          </a:p>
        </p:txBody>
      </p:sp>
    </p:spTree>
    <p:extLst>
      <p:ext uri="{BB962C8B-B14F-4D97-AF65-F5344CB8AC3E}">
        <p14:creationId xmlns:p14="http://schemas.microsoft.com/office/powerpoint/2010/main" val="246481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07628" y="880786"/>
            <a:ext cx="8928744" cy="50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b="0" kern="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（</a:t>
            </a:r>
            <a:r>
              <a:rPr lang="en-US" altLang="zh-CN" b="0" kern="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0" kern="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）中断处理</a:t>
            </a:r>
          </a:p>
          <a:p>
            <a:pPr indent="45720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中断处理是中断源请求中断的具体目的。设计者应根据具体要求，来编写该部分的程序。</a:t>
            </a:r>
          </a:p>
          <a:p>
            <a:pPr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b="0" kern="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（</a:t>
            </a:r>
            <a:r>
              <a:rPr lang="en-US" altLang="zh-CN" b="0" kern="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0" kern="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）中断返回</a:t>
            </a:r>
          </a:p>
          <a:p>
            <a:pPr indent="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CPU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执行完这条指令后，把响应中断时所置“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的不可寻址的优先级状态触发器清“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0”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，然后从堆栈中弹出栈顶上的两个字节的断点地址送到程序计数器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，弹出的第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个字节送入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PCH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，弹出的第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个字节送入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PCL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从断点处重新执行被中断的主程序。 </a:t>
            </a:r>
          </a:p>
        </p:txBody>
      </p:sp>
    </p:spTree>
    <p:extLst>
      <p:ext uri="{BB962C8B-B14F-4D97-AF65-F5344CB8AC3E}">
        <p14:creationId xmlns:p14="http://schemas.microsoft.com/office/powerpoint/2010/main" val="7179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 bwMode="auto">
          <a:xfrm>
            <a:off x="258056" y="196015"/>
            <a:ext cx="3037406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 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中断服务函数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98575" y="871733"/>
            <a:ext cx="8928744" cy="3573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6120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C51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编译器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kumimoji="0" lang="en-US" altLang="zh-C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inerrupt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定义成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中断服务函数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C51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编译器对声明为中断服务程序的函数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自动添加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相应的现场保护、阻断其他中断、返回时自动恢复现场等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处理程序段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，提供了极大方便。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中断服务函数的一般形式为：</a:t>
            </a:r>
          </a:p>
          <a:p>
            <a:pPr marL="0" marR="0" lvl="0" indent="6120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函数类型  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函数名（形式参数表）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interrupt n  [using m]</a:t>
            </a:r>
          </a:p>
          <a:p>
            <a:pPr marL="0" marR="0" lvl="0" indent="6120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interrupt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后的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是中断号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，对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单片机取值为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0-4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。编译器从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8×n+3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处产生中断向量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单片机的中断源对应的中断号和中断向量如表所示。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55" y="4445251"/>
            <a:ext cx="7056784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093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 bwMode="auto">
          <a:xfrm>
            <a:off x="107628" y="1052802"/>
            <a:ext cx="8928744" cy="50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612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单片机在内部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中可使用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个工作寄存器区，每个工作寄存器区包含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个工作寄存器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 R0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R7)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。关键字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using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后面的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是所选择的寄存器</a:t>
            </a:r>
            <a:r>
              <a:rPr lang="zh-CN" altLang="en-US" b="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using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是一个选项，可省略。如果没有使用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using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关键字指明寄存器区，中断函数中所有工作寄存器的内容将被保存到堆栈中。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using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对函数目标代码的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影响如下：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在中断函数的入口处将当前工作寄存器区的内容保护到堆栈中，函数返回之前将被保护的寄存器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的内容从堆栈中恢复。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125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6356290" y="1309687"/>
            <a:ext cx="990600" cy="4789488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" name="Group 195"/>
          <p:cNvGrpSpPr>
            <a:grpSpLocks/>
          </p:cNvGrpSpPr>
          <p:nvPr/>
        </p:nvGrpSpPr>
        <p:grpSpPr bwMode="auto">
          <a:xfrm>
            <a:off x="5707003" y="2678112"/>
            <a:ext cx="647700" cy="468313"/>
            <a:chOff x="3683" y="1616"/>
            <a:chExt cx="408" cy="295"/>
          </a:xfrm>
        </p:grpSpPr>
        <p:sp>
          <p:nvSpPr>
            <p:cNvPr id="5" name="Line 130"/>
            <p:cNvSpPr>
              <a:spLocks noChangeShapeType="1"/>
            </p:cNvSpPr>
            <p:nvPr/>
          </p:nvSpPr>
          <p:spPr bwMode="auto">
            <a:xfrm>
              <a:off x="3683" y="1616"/>
              <a:ext cx="40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Line 131"/>
            <p:cNvSpPr>
              <a:spLocks noChangeShapeType="1"/>
            </p:cNvSpPr>
            <p:nvPr/>
          </p:nvSpPr>
          <p:spPr bwMode="auto">
            <a:xfrm flipH="1">
              <a:off x="3683" y="1752"/>
              <a:ext cx="40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Line 132"/>
            <p:cNvSpPr>
              <a:spLocks noChangeShapeType="1"/>
            </p:cNvSpPr>
            <p:nvPr/>
          </p:nvSpPr>
          <p:spPr bwMode="auto">
            <a:xfrm flipH="1">
              <a:off x="3683" y="1911"/>
              <a:ext cx="40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8" name="Line 165"/>
          <p:cNvSpPr>
            <a:spLocks noChangeShapeType="1"/>
          </p:cNvSpPr>
          <p:nvPr/>
        </p:nvSpPr>
        <p:spPr bwMode="auto">
          <a:xfrm>
            <a:off x="5778440" y="1741487"/>
            <a:ext cx="5794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grpSp>
        <p:nvGrpSpPr>
          <p:cNvPr id="9" name="Group 194"/>
          <p:cNvGrpSpPr>
            <a:grpSpLocks/>
          </p:cNvGrpSpPr>
          <p:nvPr/>
        </p:nvGrpSpPr>
        <p:grpSpPr bwMode="auto">
          <a:xfrm>
            <a:off x="5689540" y="1989137"/>
            <a:ext cx="665163" cy="536575"/>
            <a:chOff x="3672" y="1182"/>
            <a:chExt cx="419" cy="338"/>
          </a:xfrm>
        </p:grpSpPr>
        <p:sp>
          <p:nvSpPr>
            <p:cNvPr id="10" name="Rectangle 123"/>
            <p:cNvSpPr>
              <a:spLocks noChangeArrowheads="1"/>
            </p:cNvSpPr>
            <p:nvPr/>
          </p:nvSpPr>
          <p:spPr bwMode="auto">
            <a:xfrm>
              <a:off x="3672" y="1356"/>
              <a:ext cx="174" cy="56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Line 124"/>
            <p:cNvSpPr>
              <a:spLocks noChangeShapeType="1"/>
            </p:cNvSpPr>
            <p:nvPr/>
          </p:nvSpPr>
          <p:spPr bwMode="auto">
            <a:xfrm>
              <a:off x="3681" y="1301"/>
              <a:ext cx="1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Line 125"/>
            <p:cNvSpPr>
              <a:spLocks noChangeShapeType="1"/>
            </p:cNvSpPr>
            <p:nvPr/>
          </p:nvSpPr>
          <p:spPr bwMode="auto">
            <a:xfrm>
              <a:off x="3672" y="1456"/>
              <a:ext cx="17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" name="Line 126"/>
            <p:cNvSpPr>
              <a:spLocks noChangeShapeType="1"/>
            </p:cNvSpPr>
            <p:nvPr/>
          </p:nvSpPr>
          <p:spPr bwMode="auto">
            <a:xfrm>
              <a:off x="3756" y="1191"/>
              <a:ext cx="0" cy="1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" name="Line 127"/>
            <p:cNvSpPr>
              <a:spLocks noChangeShapeType="1"/>
            </p:cNvSpPr>
            <p:nvPr/>
          </p:nvSpPr>
          <p:spPr bwMode="auto">
            <a:xfrm>
              <a:off x="3764" y="1182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" name="Line 128"/>
            <p:cNvSpPr>
              <a:spLocks noChangeShapeType="1"/>
            </p:cNvSpPr>
            <p:nvPr/>
          </p:nvSpPr>
          <p:spPr bwMode="auto">
            <a:xfrm>
              <a:off x="3756" y="1456"/>
              <a:ext cx="0" cy="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Line 129"/>
            <p:cNvSpPr>
              <a:spLocks noChangeShapeType="1"/>
            </p:cNvSpPr>
            <p:nvPr/>
          </p:nvSpPr>
          <p:spPr bwMode="auto">
            <a:xfrm>
              <a:off x="3756" y="1520"/>
              <a:ext cx="32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" name="Line 169"/>
            <p:cNvSpPr>
              <a:spLocks noChangeShapeType="1"/>
            </p:cNvSpPr>
            <p:nvPr/>
          </p:nvSpPr>
          <p:spPr bwMode="auto">
            <a:xfrm>
              <a:off x="3751" y="1185"/>
              <a:ext cx="3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Group 184"/>
          <p:cNvGrpSpPr>
            <a:grpSpLocks/>
          </p:cNvGrpSpPr>
          <p:nvPr/>
        </p:nvGrpSpPr>
        <p:grpSpPr bwMode="auto">
          <a:xfrm>
            <a:off x="5814953" y="1490662"/>
            <a:ext cx="539750" cy="4660900"/>
            <a:chOff x="3751" y="868"/>
            <a:chExt cx="340" cy="2936"/>
          </a:xfrm>
        </p:grpSpPr>
        <p:sp>
          <p:nvSpPr>
            <p:cNvPr id="19" name="Line 166"/>
            <p:cNvSpPr>
              <a:spLocks noChangeShapeType="1"/>
            </p:cNvSpPr>
            <p:nvPr/>
          </p:nvSpPr>
          <p:spPr bwMode="auto">
            <a:xfrm>
              <a:off x="3751" y="868"/>
              <a:ext cx="33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0" name="Line 167"/>
            <p:cNvSpPr>
              <a:spLocks noChangeShapeType="1"/>
            </p:cNvSpPr>
            <p:nvPr/>
          </p:nvSpPr>
          <p:spPr bwMode="auto">
            <a:xfrm flipH="1">
              <a:off x="3864" y="3680"/>
              <a:ext cx="0" cy="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1" name="Rectangle 168"/>
            <p:cNvSpPr>
              <a:spLocks noChangeArrowheads="1"/>
            </p:cNvSpPr>
            <p:nvPr/>
          </p:nvSpPr>
          <p:spPr bwMode="auto">
            <a:xfrm>
              <a:off x="3796" y="3748"/>
              <a:ext cx="128" cy="56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Line 170"/>
            <p:cNvSpPr>
              <a:spLocks noChangeShapeType="1"/>
            </p:cNvSpPr>
            <p:nvPr/>
          </p:nvSpPr>
          <p:spPr bwMode="auto">
            <a:xfrm>
              <a:off x="3864" y="3680"/>
              <a:ext cx="22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23" name="AutoShape 171"/>
          <p:cNvSpPr>
            <a:spLocks/>
          </p:cNvSpPr>
          <p:nvPr/>
        </p:nvSpPr>
        <p:spPr bwMode="auto">
          <a:xfrm>
            <a:off x="5243453" y="1565275"/>
            <a:ext cx="317500" cy="1500187"/>
          </a:xfrm>
          <a:prstGeom prst="leftBrace">
            <a:avLst>
              <a:gd name="adj1" fmla="val 39375"/>
              <a:gd name="adj2" fmla="val 50000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Text Box 176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4135379" y="1777896"/>
            <a:ext cx="1093787" cy="109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10800" rIns="18000" bIns="10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sng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电源</a:t>
            </a:r>
            <a:r>
              <a:rPr lang="zh-CN" altLang="en-US" sz="2000" b="1" u="sng" kern="0" dirty="0">
                <a:solidFill>
                  <a:srgbClr val="000000"/>
                </a:solidFill>
              </a:rPr>
              <a:t>及</a:t>
            </a:r>
            <a:r>
              <a:rPr kumimoji="0" lang="zh-CN" altLang="en-US" sz="2000" b="1" i="0" u="sng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时钟引脚</a:t>
            </a:r>
            <a:endParaRPr lang="en-US" altLang="zh-CN" sz="2000" b="1" u="sng" kern="0" noProof="0" dirty="0" smtClean="0">
              <a:solidFill>
                <a:srgbClr val="000000"/>
              </a:solidFill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sng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控制引脚</a:t>
            </a:r>
            <a:endParaRPr kumimoji="0" lang="zh-CN" altLang="en-US" sz="2000" b="1" i="0" u="sng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</a:endParaRPr>
          </a:p>
        </p:txBody>
      </p:sp>
      <p:grpSp>
        <p:nvGrpSpPr>
          <p:cNvPr id="25" name="Group 189"/>
          <p:cNvGrpSpPr>
            <a:grpSpLocks/>
          </p:cNvGrpSpPr>
          <p:nvPr/>
        </p:nvGrpSpPr>
        <p:grpSpPr bwMode="auto">
          <a:xfrm>
            <a:off x="4544953" y="4232275"/>
            <a:ext cx="1811337" cy="1506537"/>
            <a:chOff x="2951" y="2595"/>
            <a:chExt cx="1141" cy="949"/>
          </a:xfrm>
        </p:grpSpPr>
        <p:sp>
          <p:nvSpPr>
            <p:cNvPr id="26" name="Line 133"/>
            <p:cNvSpPr>
              <a:spLocks noChangeShapeType="1"/>
            </p:cNvSpPr>
            <p:nvPr/>
          </p:nvSpPr>
          <p:spPr bwMode="auto">
            <a:xfrm>
              <a:off x="3819" y="2614"/>
              <a:ext cx="273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7" name="Line 134"/>
            <p:cNvSpPr>
              <a:spLocks noChangeShapeType="1"/>
            </p:cNvSpPr>
            <p:nvPr/>
          </p:nvSpPr>
          <p:spPr bwMode="auto">
            <a:xfrm>
              <a:off x="3819" y="2750"/>
              <a:ext cx="273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8" name="Line 135"/>
            <p:cNvSpPr>
              <a:spLocks noChangeShapeType="1"/>
            </p:cNvSpPr>
            <p:nvPr/>
          </p:nvSpPr>
          <p:spPr bwMode="auto">
            <a:xfrm>
              <a:off x="3819" y="2886"/>
              <a:ext cx="273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9" name="Line 136"/>
            <p:cNvSpPr>
              <a:spLocks noChangeShapeType="1"/>
            </p:cNvSpPr>
            <p:nvPr/>
          </p:nvSpPr>
          <p:spPr bwMode="auto">
            <a:xfrm>
              <a:off x="3819" y="3022"/>
              <a:ext cx="273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0" name="Line 137"/>
            <p:cNvSpPr>
              <a:spLocks noChangeShapeType="1"/>
            </p:cNvSpPr>
            <p:nvPr/>
          </p:nvSpPr>
          <p:spPr bwMode="auto">
            <a:xfrm>
              <a:off x="3819" y="3136"/>
              <a:ext cx="273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1" name="Line 138"/>
            <p:cNvSpPr>
              <a:spLocks noChangeShapeType="1"/>
            </p:cNvSpPr>
            <p:nvPr/>
          </p:nvSpPr>
          <p:spPr bwMode="auto">
            <a:xfrm>
              <a:off x="3819" y="3272"/>
              <a:ext cx="273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2" name="Line 139"/>
            <p:cNvSpPr>
              <a:spLocks noChangeShapeType="1"/>
            </p:cNvSpPr>
            <p:nvPr/>
          </p:nvSpPr>
          <p:spPr bwMode="auto">
            <a:xfrm>
              <a:off x="3819" y="3408"/>
              <a:ext cx="273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3" name="Line 140"/>
            <p:cNvSpPr>
              <a:spLocks noChangeShapeType="1"/>
            </p:cNvSpPr>
            <p:nvPr/>
          </p:nvSpPr>
          <p:spPr bwMode="auto">
            <a:xfrm>
              <a:off x="3819" y="3544"/>
              <a:ext cx="273" cy="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4" name="AutoShape 175"/>
            <p:cNvSpPr>
              <a:spLocks/>
            </p:cNvSpPr>
            <p:nvPr/>
          </p:nvSpPr>
          <p:spPr bwMode="auto">
            <a:xfrm>
              <a:off x="3504" y="2595"/>
              <a:ext cx="200" cy="945"/>
            </a:xfrm>
            <a:prstGeom prst="leftBrace">
              <a:avLst>
                <a:gd name="adj1" fmla="val 39375"/>
                <a:gd name="adj2" fmla="val 50000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" name="Text Box 177"/>
            <p:cNvSpPr txBox="1">
              <a:spLocks noChangeArrowheads="1"/>
            </p:cNvSpPr>
            <p:nvPr/>
          </p:nvSpPr>
          <p:spPr bwMode="auto">
            <a:xfrm>
              <a:off x="2951" y="2949"/>
              <a:ext cx="554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P3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</a:p>
          </p:txBody>
        </p:sp>
      </p:grpSp>
      <p:grpSp>
        <p:nvGrpSpPr>
          <p:cNvPr id="36" name="Group 187"/>
          <p:cNvGrpSpPr>
            <a:grpSpLocks/>
          </p:cNvGrpSpPr>
          <p:nvPr/>
        </p:nvGrpSpPr>
        <p:grpSpPr bwMode="auto">
          <a:xfrm>
            <a:off x="7346890" y="3281362"/>
            <a:ext cx="1347788" cy="1133475"/>
            <a:chOff x="4716" y="1996"/>
            <a:chExt cx="849" cy="714"/>
          </a:xfrm>
        </p:grpSpPr>
        <p:sp>
          <p:nvSpPr>
            <p:cNvPr id="37" name="Line 149"/>
            <p:cNvSpPr>
              <a:spLocks noChangeShapeType="1"/>
            </p:cNvSpPr>
            <p:nvPr/>
          </p:nvSpPr>
          <p:spPr bwMode="auto">
            <a:xfrm>
              <a:off x="4716" y="2000"/>
              <a:ext cx="273" cy="0"/>
            </a:xfrm>
            <a:prstGeom prst="line">
              <a:avLst/>
            </a:prstGeom>
            <a:noFill/>
            <a:ln w="952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8" name="Line 150"/>
            <p:cNvSpPr>
              <a:spLocks noChangeShapeType="1"/>
            </p:cNvSpPr>
            <p:nvPr/>
          </p:nvSpPr>
          <p:spPr bwMode="auto">
            <a:xfrm>
              <a:off x="4716" y="2096"/>
              <a:ext cx="273" cy="0"/>
            </a:xfrm>
            <a:prstGeom prst="line">
              <a:avLst/>
            </a:prstGeom>
            <a:noFill/>
            <a:ln w="952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9" name="Line 151"/>
            <p:cNvSpPr>
              <a:spLocks noChangeShapeType="1"/>
            </p:cNvSpPr>
            <p:nvPr/>
          </p:nvSpPr>
          <p:spPr bwMode="auto">
            <a:xfrm>
              <a:off x="4716" y="2192"/>
              <a:ext cx="273" cy="0"/>
            </a:xfrm>
            <a:prstGeom prst="line">
              <a:avLst/>
            </a:prstGeom>
            <a:noFill/>
            <a:ln w="952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0" name="Line 152"/>
            <p:cNvSpPr>
              <a:spLocks noChangeShapeType="1"/>
            </p:cNvSpPr>
            <p:nvPr/>
          </p:nvSpPr>
          <p:spPr bwMode="auto">
            <a:xfrm>
              <a:off x="4716" y="2288"/>
              <a:ext cx="273" cy="0"/>
            </a:xfrm>
            <a:prstGeom prst="line">
              <a:avLst/>
            </a:prstGeom>
            <a:noFill/>
            <a:ln w="952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Line 153"/>
            <p:cNvSpPr>
              <a:spLocks noChangeShapeType="1"/>
            </p:cNvSpPr>
            <p:nvPr/>
          </p:nvSpPr>
          <p:spPr bwMode="auto">
            <a:xfrm>
              <a:off x="4716" y="2384"/>
              <a:ext cx="273" cy="0"/>
            </a:xfrm>
            <a:prstGeom prst="line">
              <a:avLst/>
            </a:prstGeom>
            <a:noFill/>
            <a:ln w="952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2" name="Line 154"/>
            <p:cNvSpPr>
              <a:spLocks noChangeShapeType="1"/>
            </p:cNvSpPr>
            <p:nvPr/>
          </p:nvSpPr>
          <p:spPr bwMode="auto">
            <a:xfrm>
              <a:off x="4716" y="2480"/>
              <a:ext cx="273" cy="0"/>
            </a:xfrm>
            <a:prstGeom prst="line">
              <a:avLst/>
            </a:prstGeom>
            <a:noFill/>
            <a:ln w="952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3" name="Line 155"/>
            <p:cNvSpPr>
              <a:spLocks noChangeShapeType="1"/>
            </p:cNvSpPr>
            <p:nvPr/>
          </p:nvSpPr>
          <p:spPr bwMode="auto">
            <a:xfrm>
              <a:off x="4716" y="2576"/>
              <a:ext cx="273" cy="0"/>
            </a:xfrm>
            <a:prstGeom prst="line">
              <a:avLst/>
            </a:prstGeom>
            <a:noFill/>
            <a:ln w="952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Line 156"/>
            <p:cNvSpPr>
              <a:spLocks noChangeShapeType="1"/>
            </p:cNvSpPr>
            <p:nvPr/>
          </p:nvSpPr>
          <p:spPr bwMode="auto">
            <a:xfrm>
              <a:off x="4716" y="2672"/>
              <a:ext cx="273" cy="0"/>
            </a:xfrm>
            <a:prstGeom prst="line">
              <a:avLst/>
            </a:prstGeom>
            <a:noFill/>
            <a:ln w="9525">
              <a:solidFill>
                <a:srgbClr val="00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5" name="AutoShape 173"/>
            <p:cNvSpPr>
              <a:spLocks/>
            </p:cNvSpPr>
            <p:nvPr/>
          </p:nvSpPr>
          <p:spPr bwMode="auto">
            <a:xfrm>
              <a:off x="5110" y="1996"/>
              <a:ext cx="169" cy="714"/>
            </a:xfrm>
            <a:prstGeom prst="rightBrace">
              <a:avLst>
                <a:gd name="adj1" fmla="val 35207"/>
                <a:gd name="adj2" fmla="val 50000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" name="Text Box 178"/>
            <p:cNvSpPr txBox="1">
              <a:spLocks noChangeArrowheads="1"/>
            </p:cNvSpPr>
            <p:nvPr/>
          </p:nvSpPr>
          <p:spPr bwMode="auto">
            <a:xfrm>
              <a:off x="5233" y="2158"/>
              <a:ext cx="332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P1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</a:p>
          </p:txBody>
        </p:sp>
      </p:grpSp>
      <p:grpSp>
        <p:nvGrpSpPr>
          <p:cNvPr id="47" name="Group 185"/>
          <p:cNvGrpSpPr>
            <a:grpSpLocks/>
          </p:cNvGrpSpPr>
          <p:nvPr/>
        </p:nvGrpSpPr>
        <p:grpSpPr bwMode="auto">
          <a:xfrm>
            <a:off x="7346890" y="1882775"/>
            <a:ext cx="1347788" cy="1133475"/>
            <a:chOff x="4716" y="1115"/>
            <a:chExt cx="849" cy="714"/>
          </a:xfrm>
        </p:grpSpPr>
        <p:sp>
          <p:nvSpPr>
            <p:cNvPr id="48" name="Line 141"/>
            <p:cNvSpPr>
              <a:spLocks noChangeShapeType="1"/>
            </p:cNvSpPr>
            <p:nvPr/>
          </p:nvSpPr>
          <p:spPr bwMode="auto">
            <a:xfrm>
              <a:off x="4716" y="1136"/>
              <a:ext cx="27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9" name="Line 142"/>
            <p:cNvSpPr>
              <a:spLocks noChangeShapeType="1"/>
            </p:cNvSpPr>
            <p:nvPr/>
          </p:nvSpPr>
          <p:spPr bwMode="auto">
            <a:xfrm>
              <a:off x="4716" y="1232"/>
              <a:ext cx="27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Line 143"/>
            <p:cNvSpPr>
              <a:spLocks noChangeShapeType="1"/>
            </p:cNvSpPr>
            <p:nvPr/>
          </p:nvSpPr>
          <p:spPr bwMode="auto">
            <a:xfrm>
              <a:off x="4716" y="1328"/>
              <a:ext cx="27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1" name="Line 144"/>
            <p:cNvSpPr>
              <a:spLocks noChangeShapeType="1"/>
            </p:cNvSpPr>
            <p:nvPr/>
          </p:nvSpPr>
          <p:spPr bwMode="auto">
            <a:xfrm>
              <a:off x="4716" y="1424"/>
              <a:ext cx="27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2" name="Line 145"/>
            <p:cNvSpPr>
              <a:spLocks noChangeShapeType="1"/>
            </p:cNvSpPr>
            <p:nvPr/>
          </p:nvSpPr>
          <p:spPr bwMode="auto">
            <a:xfrm>
              <a:off x="4716" y="1520"/>
              <a:ext cx="27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Line 146"/>
            <p:cNvSpPr>
              <a:spLocks noChangeShapeType="1"/>
            </p:cNvSpPr>
            <p:nvPr/>
          </p:nvSpPr>
          <p:spPr bwMode="auto">
            <a:xfrm>
              <a:off x="4716" y="1616"/>
              <a:ext cx="27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4" name="Line 147"/>
            <p:cNvSpPr>
              <a:spLocks noChangeShapeType="1"/>
            </p:cNvSpPr>
            <p:nvPr/>
          </p:nvSpPr>
          <p:spPr bwMode="auto">
            <a:xfrm>
              <a:off x="4716" y="1712"/>
              <a:ext cx="27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5" name="Line 148"/>
            <p:cNvSpPr>
              <a:spLocks noChangeShapeType="1"/>
            </p:cNvSpPr>
            <p:nvPr/>
          </p:nvSpPr>
          <p:spPr bwMode="auto">
            <a:xfrm>
              <a:off x="4716" y="1808"/>
              <a:ext cx="27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6" name="AutoShape 172"/>
            <p:cNvSpPr>
              <a:spLocks/>
            </p:cNvSpPr>
            <p:nvPr/>
          </p:nvSpPr>
          <p:spPr bwMode="auto">
            <a:xfrm>
              <a:off x="5089" y="1115"/>
              <a:ext cx="169" cy="714"/>
            </a:xfrm>
            <a:prstGeom prst="rightBrace">
              <a:avLst>
                <a:gd name="adj1" fmla="val 35207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" name="Text Box 179"/>
            <p:cNvSpPr txBox="1">
              <a:spLocks noChangeArrowheads="1"/>
            </p:cNvSpPr>
            <p:nvPr/>
          </p:nvSpPr>
          <p:spPr bwMode="auto">
            <a:xfrm>
              <a:off x="5241" y="1242"/>
              <a:ext cx="324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P0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</a:p>
          </p:txBody>
        </p:sp>
      </p:grpSp>
      <p:grpSp>
        <p:nvGrpSpPr>
          <p:cNvPr id="58" name="Group 188"/>
          <p:cNvGrpSpPr>
            <a:grpSpLocks/>
          </p:cNvGrpSpPr>
          <p:nvPr/>
        </p:nvGrpSpPr>
        <p:grpSpPr bwMode="auto">
          <a:xfrm>
            <a:off x="7346890" y="4562475"/>
            <a:ext cx="1347788" cy="1133475"/>
            <a:chOff x="4716" y="2803"/>
            <a:chExt cx="849" cy="714"/>
          </a:xfrm>
        </p:grpSpPr>
        <p:sp>
          <p:nvSpPr>
            <p:cNvPr id="59" name="Line 157"/>
            <p:cNvSpPr>
              <a:spLocks noChangeShapeType="1"/>
            </p:cNvSpPr>
            <p:nvPr/>
          </p:nvSpPr>
          <p:spPr bwMode="auto">
            <a:xfrm>
              <a:off x="4716" y="2816"/>
              <a:ext cx="273" cy="0"/>
            </a:xfrm>
            <a:prstGeom prst="line">
              <a:avLst/>
            </a:prstGeom>
            <a:noFill/>
            <a:ln w="9525">
              <a:solidFill>
                <a:srgbClr val="CC00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0" name="Line 158"/>
            <p:cNvSpPr>
              <a:spLocks noChangeShapeType="1"/>
            </p:cNvSpPr>
            <p:nvPr/>
          </p:nvSpPr>
          <p:spPr bwMode="auto">
            <a:xfrm>
              <a:off x="4716" y="2912"/>
              <a:ext cx="273" cy="0"/>
            </a:xfrm>
            <a:prstGeom prst="line">
              <a:avLst/>
            </a:prstGeom>
            <a:noFill/>
            <a:ln w="9525">
              <a:solidFill>
                <a:srgbClr val="CC00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1" name="Line 159"/>
            <p:cNvSpPr>
              <a:spLocks noChangeShapeType="1"/>
            </p:cNvSpPr>
            <p:nvPr/>
          </p:nvSpPr>
          <p:spPr bwMode="auto">
            <a:xfrm>
              <a:off x="4716" y="3008"/>
              <a:ext cx="273" cy="0"/>
            </a:xfrm>
            <a:prstGeom prst="line">
              <a:avLst/>
            </a:prstGeom>
            <a:noFill/>
            <a:ln w="9525">
              <a:solidFill>
                <a:srgbClr val="CC00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2" name="Line 160"/>
            <p:cNvSpPr>
              <a:spLocks noChangeShapeType="1"/>
            </p:cNvSpPr>
            <p:nvPr/>
          </p:nvSpPr>
          <p:spPr bwMode="auto">
            <a:xfrm>
              <a:off x="4716" y="3104"/>
              <a:ext cx="273" cy="0"/>
            </a:xfrm>
            <a:prstGeom prst="line">
              <a:avLst/>
            </a:prstGeom>
            <a:noFill/>
            <a:ln w="9525">
              <a:solidFill>
                <a:srgbClr val="CC00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3" name="Line 161"/>
            <p:cNvSpPr>
              <a:spLocks noChangeShapeType="1"/>
            </p:cNvSpPr>
            <p:nvPr/>
          </p:nvSpPr>
          <p:spPr bwMode="auto">
            <a:xfrm>
              <a:off x="4716" y="3200"/>
              <a:ext cx="273" cy="0"/>
            </a:xfrm>
            <a:prstGeom prst="line">
              <a:avLst/>
            </a:prstGeom>
            <a:noFill/>
            <a:ln w="9525">
              <a:solidFill>
                <a:srgbClr val="CC00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4" name="Line 162"/>
            <p:cNvSpPr>
              <a:spLocks noChangeShapeType="1"/>
            </p:cNvSpPr>
            <p:nvPr/>
          </p:nvSpPr>
          <p:spPr bwMode="auto">
            <a:xfrm>
              <a:off x="4716" y="3296"/>
              <a:ext cx="273" cy="0"/>
            </a:xfrm>
            <a:prstGeom prst="line">
              <a:avLst/>
            </a:prstGeom>
            <a:noFill/>
            <a:ln w="9525">
              <a:solidFill>
                <a:srgbClr val="CC00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5" name="Line 163"/>
            <p:cNvSpPr>
              <a:spLocks noChangeShapeType="1"/>
            </p:cNvSpPr>
            <p:nvPr/>
          </p:nvSpPr>
          <p:spPr bwMode="auto">
            <a:xfrm>
              <a:off x="4716" y="3392"/>
              <a:ext cx="273" cy="0"/>
            </a:xfrm>
            <a:prstGeom prst="line">
              <a:avLst/>
            </a:prstGeom>
            <a:noFill/>
            <a:ln w="9525">
              <a:solidFill>
                <a:srgbClr val="CC00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6" name="Line 164"/>
            <p:cNvSpPr>
              <a:spLocks noChangeShapeType="1"/>
            </p:cNvSpPr>
            <p:nvPr/>
          </p:nvSpPr>
          <p:spPr bwMode="auto">
            <a:xfrm>
              <a:off x="4716" y="3488"/>
              <a:ext cx="273" cy="0"/>
            </a:xfrm>
            <a:prstGeom prst="line">
              <a:avLst/>
            </a:prstGeom>
            <a:noFill/>
            <a:ln w="9525">
              <a:solidFill>
                <a:srgbClr val="CC00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7" name="AutoShape 174"/>
            <p:cNvSpPr>
              <a:spLocks/>
            </p:cNvSpPr>
            <p:nvPr/>
          </p:nvSpPr>
          <p:spPr bwMode="auto">
            <a:xfrm>
              <a:off x="5094" y="2803"/>
              <a:ext cx="169" cy="714"/>
            </a:xfrm>
            <a:prstGeom prst="rightBrace">
              <a:avLst>
                <a:gd name="adj1" fmla="val 35207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8" name="Text Box 180"/>
            <p:cNvSpPr txBox="1">
              <a:spLocks noChangeArrowheads="1"/>
            </p:cNvSpPr>
            <p:nvPr/>
          </p:nvSpPr>
          <p:spPr bwMode="auto">
            <a:xfrm>
              <a:off x="5233" y="2944"/>
              <a:ext cx="332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P2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</a:p>
          </p:txBody>
        </p:sp>
      </p:grpSp>
      <p:sp>
        <p:nvSpPr>
          <p:cNvPr id="69" name="Rectangle 182"/>
          <p:cNvSpPr>
            <a:spLocks noChangeArrowheads="1"/>
          </p:cNvSpPr>
          <p:nvPr/>
        </p:nvSpPr>
        <p:spPr bwMode="auto">
          <a:xfrm>
            <a:off x="6303903" y="1296987"/>
            <a:ext cx="503237" cy="478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VCC</a:t>
            </a:r>
          </a:p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GND</a:t>
            </a:r>
          </a:p>
        </p:txBody>
      </p:sp>
      <p:sp>
        <p:nvSpPr>
          <p:cNvPr id="70" name="Rectangle 190"/>
          <p:cNvSpPr>
            <a:spLocks noChangeArrowheads="1"/>
          </p:cNvSpPr>
          <p:nvPr/>
        </p:nvSpPr>
        <p:spPr bwMode="auto">
          <a:xfrm>
            <a:off x="6303903" y="4010025"/>
            <a:ext cx="649287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RXD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TXD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/INT0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/INT1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CC009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T0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/WR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/RD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" name="Rectangle 191"/>
          <p:cNvSpPr>
            <a:spLocks noChangeArrowheads="1"/>
          </p:cNvSpPr>
          <p:nvPr/>
        </p:nvSpPr>
        <p:spPr bwMode="auto">
          <a:xfrm>
            <a:off x="6305490" y="1811337"/>
            <a:ext cx="827088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XTAL1</a:t>
            </a:r>
          </a:p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       </a:t>
            </a:r>
          </a:p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XTAL2</a:t>
            </a:r>
          </a:p>
        </p:txBody>
      </p:sp>
      <p:sp>
        <p:nvSpPr>
          <p:cNvPr id="72" name="Rectangle 192"/>
          <p:cNvSpPr>
            <a:spLocks noChangeArrowheads="1"/>
          </p:cNvSpPr>
          <p:nvPr/>
        </p:nvSpPr>
        <p:spPr bwMode="auto">
          <a:xfrm>
            <a:off x="6340415" y="1525587"/>
            <a:ext cx="755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RST</a:t>
            </a:r>
          </a:p>
        </p:txBody>
      </p:sp>
      <p:sp>
        <p:nvSpPr>
          <p:cNvPr id="73" name="Rectangle 193"/>
          <p:cNvSpPr>
            <a:spLocks noChangeArrowheads="1"/>
          </p:cNvSpPr>
          <p:nvPr/>
        </p:nvSpPr>
        <p:spPr bwMode="auto">
          <a:xfrm>
            <a:off x="6315015" y="2522537"/>
            <a:ext cx="86360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/EA</a:t>
            </a:r>
          </a:p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/PSEN</a:t>
            </a:r>
          </a:p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ALE</a:t>
            </a:r>
          </a:p>
        </p:txBody>
      </p:sp>
      <p:grpSp>
        <p:nvGrpSpPr>
          <p:cNvPr id="74" name="Group 181"/>
          <p:cNvGrpSpPr>
            <a:grpSpLocks/>
          </p:cNvGrpSpPr>
          <p:nvPr/>
        </p:nvGrpSpPr>
        <p:grpSpPr bwMode="auto">
          <a:xfrm>
            <a:off x="655578" y="1443830"/>
            <a:ext cx="3425825" cy="4602163"/>
            <a:chOff x="390" y="802"/>
            <a:chExt cx="2158" cy="2899"/>
          </a:xfrm>
        </p:grpSpPr>
        <p:sp>
          <p:nvSpPr>
            <p:cNvPr id="75" name="Rectangle 38"/>
            <p:cNvSpPr>
              <a:spLocks noChangeArrowheads="1"/>
            </p:cNvSpPr>
            <p:nvPr/>
          </p:nvSpPr>
          <p:spPr bwMode="auto">
            <a:xfrm>
              <a:off x="1742" y="802"/>
              <a:ext cx="758" cy="2886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zh-CN" sz="2000" dirty="0"/>
            </a:p>
            <a:p>
              <a:pPr algn="ctr">
                <a:spcBef>
                  <a:spcPct val="0"/>
                </a:spcBef>
                <a:buFontTx/>
                <a:buNone/>
              </a:pPr>
              <a:endParaRPr lang="en-US" altLang="zh-CN" sz="2000" dirty="0"/>
            </a:p>
            <a:p>
              <a:pPr algn="ctr">
                <a:spcBef>
                  <a:spcPct val="0"/>
                </a:spcBef>
                <a:buFontTx/>
                <a:buNone/>
              </a:pPr>
              <a:endParaRPr lang="en-US" altLang="zh-CN" sz="2000" dirty="0"/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dirty="0"/>
                <a:t>87C51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400" dirty="0"/>
                <a:t>EPROM</a:t>
              </a:r>
              <a:r>
                <a:rPr lang="zh-CN" altLang="en-US" sz="1400" dirty="0"/>
                <a:t>型</a:t>
              </a:r>
            </a:p>
          </p:txBody>
        </p:sp>
        <p:sp>
          <p:nvSpPr>
            <p:cNvPr id="76" name="Oval 39"/>
            <p:cNvSpPr>
              <a:spLocks noChangeArrowheads="1"/>
            </p:cNvSpPr>
            <p:nvPr/>
          </p:nvSpPr>
          <p:spPr bwMode="auto">
            <a:xfrm>
              <a:off x="1813" y="872"/>
              <a:ext cx="56" cy="56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77" name="Rectangle 40"/>
            <p:cNvSpPr>
              <a:spLocks noChangeArrowheads="1"/>
            </p:cNvSpPr>
            <p:nvPr/>
          </p:nvSpPr>
          <p:spPr bwMode="auto">
            <a:xfrm>
              <a:off x="1684" y="994"/>
              <a:ext cx="57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78" name="Rectangle 41"/>
            <p:cNvSpPr>
              <a:spLocks noChangeArrowheads="1"/>
            </p:cNvSpPr>
            <p:nvPr/>
          </p:nvSpPr>
          <p:spPr bwMode="auto">
            <a:xfrm>
              <a:off x="1684" y="1138"/>
              <a:ext cx="57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79" name="Rectangle 42"/>
            <p:cNvSpPr>
              <a:spLocks noChangeArrowheads="1"/>
            </p:cNvSpPr>
            <p:nvPr/>
          </p:nvSpPr>
          <p:spPr bwMode="auto">
            <a:xfrm>
              <a:off x="1684" y="1282"/>
              <a:ext cx="57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80" name="Rectangle 43"/>
            <p:cNvSpPr>
              <a:spLocks noChangeArrowheads="1"/>
            </p:cNvSpPr>
            <p:nvPr/>
          </p:nvSpPr>
          <p:spPr bwMode="auto">
            <a:xfrm>
              <a:off x="1684" y="1426"/>
              <a:ext cx="57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81" name="Rectangle 44"/>
            <p:cNvSpPr>
              <a:spLocks noChangeArrowheads="1"/>
            </p:cNvSpPr>
            <p:nvPr/>
          </p:nvSpPr>
          <p:spPr bwMode="auto">
            <a:xfrm>
              <a:off x="1684" y="1570"/>
              <a:ext cx="57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82" name="Rectangle 45"/>
            <p:cNvSpPr>
              <a:spLocks noChangeArrowheads="1"/>
            </p:cNvSpPr>
            <p:nvPr/>
          </p:nvSpPr>
          <p:spPr bwMode="auto">
            <a:xfrm>
              <a:off x="1684" y="1714"/>
              <a:ext cx="57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83" name="Rectangle 46"/>
            <p:cNvSpPr>
              <a:spLocks noChangeArrowheads="1"/>
            </p:cNvSpPr>
            <p:nvPr/>
          </p:nvSpPr>
          <p:spPr bwMode="auto">
            <a:xfrm>
              <a:off x="1684" y="1858"/>
              <a:ext cx="57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84" name="Rectangle 47"/>
            <p:cNvSpPr>
              <a:spLocks noChangeArrowheads="1"/>
            </p:cNvSpPr>
            <p:nvPr/>
          </p:nvSpPr>
          <p:spPr bwMode="auto">
            <a:xfrm>
              <a:off x="1684" y="2002"/>
              <a:ext cx="57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85" name="Rectangle 48"/>
            <p:cNvSpPr>
              <a:spLocks noChangeArrowheads="1"/>
            </p:cNvSpPr>
            <p:nvPr/>
          </p:nvSpPr>
          <p:spPr bwMode="auto">
            <a:xfrm>
              <a:off x="1684" y="2146"/>
              <a:ext cx="57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86" name="Rectangle 49"/>
            <p:cNvSpPr>
              <a:spLocks noChangeArrowheads="1"/>
            </p:cNvSpPr>
            <p:nvPr/>
          </p:nvSpPr>
          <p:spPr bwMode="auto">
            <a:xfrm>
              <a:off x="1684" y="2290"/>
              <a:ext cx="57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87" name="Rectangle 50"/>
            <p:cNvSpPr>
              <a:spLocks noChangeArrowheads="1"/>
            </p:cNvSpPr>
            <p:nvPr/>
          </p:nvSpPr>
          <p:spPr bwMode="auto">
            <a:xfrm>
              <a:off x="1684" y="2434"/>
              <a:ext cx="57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88" name="Rectangle 51"/>
            <p:cNvSpPr>
              <a:spLocks noChangeArrowheads="1"/>
            </p:cNvSpPr>
            <p:nvPr/>
          </p:nvSpPr>
          <p:spPr bwMode="auto">
            <a:xfrm>
              <a:off x="1684" y="2578"/>
              <a:ext cx="57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89" name="Rectangle 52"/>
            <p:cNvSpPr>
              <a:spLocks noChangeArrowheads="1"/>
            </p:cNvSpPr>
            <p:nvPr/>
          </p:nvSpPr>
          <p:spPr bwMode="auto">
            <a:xfrm>
              <a:off x="1684" y="2722"/>
              <a:ext cx="57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90" name="Rectangle 53"/>
            <p:cNvSpPr>
              <a:spLocks noChangeArrowheads="1"/>
            </p:cNvSpPr>
            <p:nvPr/>
          </p:nvSpPr>
          <p:spPr bwMode="auto">
            <a:xfrm>
              <a:off x="1684" y="2866"/>
              <a:ext cx="57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91" name="Rectangle 54"/>
            <p:cNvSpPr>
              <a:spLocks noChangeArrowheads="1"/>
            </p:cNvSpPr>
            <p:nvPr/>
          </p:nvSpPr>
          <p:spPr bwMode="auto">
            <a:xfrm>
              <a:off x="1684" y="3010"/>
              <a:ext cx="57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92" name="Rectangle 55"/>
            <p:cNvSpPr>
              <a:spLocks noChangeArrowheads="1"/>
            </p:cNvSpPr>
            <p:nvPr/>
          </p:nvSpPr>
          <p:spPr bwMode="auto">
            <a:xfrm>
              <a:off x="1684" y="3154"/>
              <a:ext cx="57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93" name="Rectangle 56"/>
            <p:cNvSpPr>
              <a:spLocks noChangeArrowheads="1"/>
            </p:cNvSpPr>
            <p:nvPr/>
          </p:nvSpPr>
          <p:spPr bwMode="auto">
            <a:xfrm>
              <a:off x="1684" y="3298"/>
              <a:ext cx="57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94" name="Rectangle 57"/>
            <p:cNvSpPr>
              <a:spLocks noChangeArrowheads="1"/>
            </p:cNvSpPr>
            <p:nvPr/>
          </p:nvSpPr>
          <p:spPr bwMode="auto">
            <a:xfrm>
              <a:off x="1684" y="850"/>
              <a:ext cx="57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95" name="Rectangle 58"/>
            <p:cNvSpPr>
              <a:spLocks noChangeArrowheads="1"/>
            </p:cNvSpPr>
            <p:nvPr/>
          </p:nvSpPr>
          <p:spPr bwMode="auto">
            <a:xfrm>
              <a:off x="1684" y="3586"/>
              <a:ext cx="57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96" name="Rectangle 59"/>
            <p:cNvSpPr>
              <a:spLocks noChangeArrowheads="1"/>
            </p:cNvSpPr>
            <p:nvPr/>
          </p:nvSpPr>
          <p:spPr bwMode="auto">
            <a:xfrm>
              <a:off x="1684" y="3442"/>
              <a:ext cx="57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97" name="Rectangle 60"/>
            <p:cNvSpPr>
              <a:spLocks noChangeArrowheads="1"/>
            </p:cNvSpPr>
            <p:nvPr/>
          </p:nvSpPr>
          <p:spPr bwMode="auto">
            <a:xfrm>
              <a:off x="2500" y="850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98" name="Rectangle 61"/>
            <p:cNvSpPr>
              <a:spLocks noChangeArrowheads="1"/>
            </p:cNvSpPr>
            <p:nvPr/>
          </p:nvSpPr>
          <p:spPr bwMode="auto">
            <a:xfrm>
              <a:off x="2500" y="994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99" name="Rectangle 62"/>
            <p:cNvSpPr>
              <a:spLocks noChangeArrowheads="1"/>
            </p:cNvSpPr>
            <p:nvPr/>
          </p:nvSpPr>
          <p:spPr bwMode="auto">
            <a:xfrm>
              <a:off x="2500" y="1138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00" name="Rectangle 63"/>
            <p:cNvSpPr>
              <a:spLocks noChangeArrowheads="1"/>
            </p:cNvSpPr>
            <p:nvPr/>
          </p:nvSpPr>
          <p:spPr bwMode="auto">
            <a:xfrm>
              <a:off x="2500" y="1282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01" name="Rectangle 64"/>
            <p:cNvSpPr>
              <a:spLocks noChangeArrowheads="1"/>
            </p:cNvSpPr>
            <p:nvPr/>
          </p:nvSpPr>
          <p:spPr bwMode="auto">
            <a:xfrm>
              <a:off x="2500" y="1426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02" name="Rectangle 65"/>
            <p:cNvSpPr>
              <a:spLocks noChangeArrowheads="1"/>
            </p:cNvSpPr>
            <p:nvPr/>
          </p:nvSpPr>
          <p:spPr bwMode="auto">
            <a:xfrm>
              <a:off x="2500" y="1570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03" name="Rectangle 66"/>
            <p:cNvSpPr>
              <a:spLocks noChangeArrowheads="1"/>
            </p:cNvSpPr>
            <p:nvPr/>
          </p:nvSpPr>
          <p:spPr bwMode="auto">
            <a:xfrm>
              <a:off x="2500" y="1714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04" name="Rectangle 67"/>
            <p:cNvSpPr>
              <a:spLocks noChangeArrowheads="1"/>
            </p:cNvSpPr>
            <p:nvPr/>
          </p:nvSpPr>
          <p:spPr bwMode="auto">
            <a:xfrm>
              <a:off x="2500" y="1858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05" name="Rectangle 68"/>
            <p:cNvSpPr>
              <a:spLocks noChangeArrowheads="1"/>
            </p:cNvSpPr>
            <p:nvPr/>
          </p:nvSpPr>
          <p:spPr bwMode="auto">
            <a:xfrm>
              <a:off x="2500" y="2002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06" name="Rectangle 69"/>
            <p:cNvSpPr>
              <a:spLocks noChangeArrowheads="1"/>
            </p:cNvSpPr>
            <p:nvPr/>
          </p:nvSpPr>
          <p:spPr bwMode="auto">
            <a:xfrm>
              <a:off x="2500" y="2146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07" name="Rectangle 70"/>
            <p:cNvSpPr>
              <a:spLocks noChangeArrowheads="1"/>
            </p:cNvSpPr>
            <p:nvPr/>
          </p:nvSpPr>
          <p:spPr bwMode="auto">
            <a:xfrm>
              <a:off x="2500" y="2290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08" name="Rectangle 71"/>
            <p:cNvSpPr>
              <a:spLocks noChangeArrowheads="1"/>
            </p:cNvSpPr>
            <p:nvPr/>
          </p:nvSpPr>
          <p:spPr bwMode="auto">
            <a:xfrm>
              <a:off x="2500" y="2434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09" name="Rectangle 72"/>
            <p:cNvSpPr>
              <a:spLocks noChangeArrowheads="1"/>
            </p:cNvSpPr>
            <p:nvPr/>
          </p:nvSpPr>
          <p:spPr bwMode="auto">
            <a:xfrm>
              <a:off x="2500" y="2578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10" name="Rectangle 73"/>
            <p:cNvSpPr>
              <a:spLocks noChangeArrowheads="1"/>
            </p:cNvSpPr>
            <p:nvPr/>
          </p:nvSpPr>
          <p:spPr bwMode="auto">
            <a:xfrm>
              <a:off x="2500" y="2722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11" name="Rectangle 74"/>
            <p:cNvSpPr>
              <a:spLocks noChangeArrowheads="1"/>
            </p:cNvSpPr>
            <p:nvPr/>
          </p:nvSpPr>
          <p:spPr bwMode="auto">
            <a:xfrm>
              <a:off x="2500" y="2866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12" name="Rectangle 75"/>
            <p:cNvSpPr>
              <a:spLocks noChangeArrowheads="1"/>
            </p:cNvSpPr>
            <p:nvPr/>
          </p:nvSpPr>
          <p:spPr bwMode="auto">
            <a:xfrm>
              <a:off x="2500" y="3010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13" name="Rectangle 76"/>
            <p:cNvSpPr>
              <a:spLocks noChangeArrowheads="1"/>
            </p:cNvSpPr>
            <p:nvPr/>
          </p:nvSpPr>
          <p:spPr bwMode="auto">
            <a:xfrm>
              <a:off x="2500" y="3154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14" name="Rectangle 77"/>
            <p:cNvSpPr>
              <a:spLocks noChangeArrowheads="1"/>
            </p:cNvSpPr>
            <p:nvPr/>
          </p:nvSpPr>
          <p:spPr bwMode="auto">
            <a:xfrm>
              <a:off x="2500" y="3298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15" name="Rectangle 78"/>
            <p:cNvSpPr>
              <a:spLocks noChangeArrowheads="1"/>
            </p:cNvSpPr>
            <p:nvPr/>
          </p:nvSpPr>
          <p:spPr bwMode="auto">
            <a:xfrm>
              <a:off x="2500" y="3442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16" name="Rectangle 79"/>
            <p:cNvSpPr>
              <a:spLocks noChangeArrowheads="1"/>
            </p:cNvSpPr>
            <p:nvPr/>
          </p:nvSpPr>
          <p:spPr bwMode="auto">
            <a:xfrm>
              <a:off x="2500" y="3586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17" name="Oval 81"/>
            <p:cNvSpPr>
              <a:spLocks noChangeArrowheads="1"/>
            </p:cNvSpPr>
            <p:nvPr/>
          </p:nvSpPr>
          <p:spPr bwMode="auto">
            <a:xfrm>
              <a:off x="518" y="885"/>
              <a:ext cx="56" cy="56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18" name="Rectangle 82"/>
            <p:cNvSpPr>
              <a:spLocks noChangeArrowheads="1"/>
            </p:cNvSpPr>
            <p:nvPr/>
          </p:nvSpPr>
          <p:spPr bwMode="auto">
            <a:xfrm>
              <a:off x="390" y="1007"/>
              <a:ext cx="56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19" name="Rectangle 83"/>
            <p:cNvSpPr>
              <a:spLocks noChangeArrowheads="1"/>
            </p:cNvSpPr>
            <p:nvPr/>
          </p:nvSpPr>
          <p:spPr bwMode="auto">
            <a:xfrm>
              <a:off x="390" y="1151"/>
              <a:ext cx="56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20" name="Rectangle 84"/>
            <p:cNvSpPr>
              <a:spLocks noChangeArrowheads="1"/>
            </p:cNvSpPr>
            <p:nvPr/>
          </p:nvSpPr>
          <p:spPr bwMode="auto">
            <a:xfrm>
              <a:off x="390" y="1295"/>
              <a:ext cx="56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21" name="Rectangle 85"/>
            <p:cNvSpPr>
              <a:spLocks noChangeArrowheads="1"/>
            </p:cNvSpPr>
            <p:nvPr/>
          </p:nvSpPr>
          <p:spPr bwMode="auto">
            <a:xfrm>
              <a:off x="390" y="1439"/>
              <a:ext cx="56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22" name="Rectangle 86"/>
            <p:cNvSpPr>
              <a:spLocks noChangeArrowheads="1"/>
            </p:cNvSpPr>
            <p:nvPr/>
          </p:nvSpPr>
          <p:spPr bwMode="auto">
            <a:xfrm>
              <a:off x="390" y="1583"/>
              <a:ext cx="56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23" name="Rectangle 87"/>
            <p:cNvSpPr>
              <a:spLocks noChangeArrowheads="1"/>
            </p:cNvSpPr>
            <p:nvPr/>
          </p:nvSpPr>
          <p:spPr bwMode="auto">
            <a:xfrm>
              <a:off x="390" y="1727"/>
              <a:ext cx="56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24" name="Rectangle 88"/>
            <p:cNvSpPr>
              <a:spLocks noChangeArrowheads="1"/>
            </p:cNvSpPr>
            <p:nvPr/>
          </p:nvSpPr>
          <p:spPr bwMode="auto">
            <a:xfrm>
              <a:off x="390" y="1871"/>
              <a:ext cx="56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25" name="Rectangle 89"/>
            <p:cNvSpPr>
              <a:spLocks noChangeArrowheads="1"/>
            </p:cNvSpPr>
            <p:nvPr/>
          </p:nvSpPr>
          <p:spPr bwMode="auto">
            <a:xfrm>
              <a:off x="390" y="2015"/>
              <a:ext cx="56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26" name="Rectangle 90"/>
            <p:cNvSpPr>
              <a:spLocks noChangeArrowheads="1"/>
            </p:cNvSpPr>
            <p:nvPr/>
          </p:nvSpPr>
          <p:spPr bwMode="auto">
            <a:xfrm>
              <a:off x="390" y="2159"/>
              <a:ext cx="56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27" name="Rectangle 91"/>
            <p:cNvSpPr>
              <a:spLocks noChangeArrowheads="1"/>
            </p:cNvSpPr>
            <p:nvPr/>
          </p:nvSpPr>
          <p:spPr bwMode="auto">
            <a:xfrm>
              <a:off x="390" y="2303"/>
              <a:ext cx="56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28" name="Rectangle 92"/>
            <p:cNvSpPr>
              <a:spLocks noChangeArrowheads="1"/>
            </p:cNvSpPr>
            <p:nvPr/>
          </p:nvSpPr>
          <p:spPr bwMode="auto">
            <a:xfrm>
              <a:off x="390" y="2447"/>
              <a:ext cx="56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29" name="Rectangle 93"/>
            <p:cNvSpPr>
              <a:spLocks noChangeArrowheads="1"/>
            </p:cNvSpPr>
            <p:nvPr/>
          </p:nvSpPr>
          <p:spPr bwMode="auto">
            <a:xfrm>
              <a:off x="390" y="2591"/>
              <a:ext cx="56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30" name="Rectangle 94"/>
            <p:cNvSpPr>
              <a:spLocks noChangeArrowheads="1"/>
            </p:cNvSpPr>
            <p:nvPr/>
          </p:nvSpPr>
          <p:spPr bwMode="auto">
            <a:xfrm>
              <a:off x="390" y="2735"/>
              <a:ext cx="56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31" name="Rectangle 95"/>
            <p:cNvSpPr>
              <a:spLocks noChangeArrowheads="1"/>
            </p:cNvSpPr>
            <p:nvPr/>
          </p:nvSpPr>
          <p:spPr bwMode="auto">
            <a:xfrm>
              <a:off x="390" y="2879"/>
              <a:ext cx="56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32" name="Rectangle 96"/>
            <p:cNvSpPr>
              <a:spLocks noChangeArrowheads="1"/>
            </p:cNvSpPr>
            <p:nvPr/>
          </p:nvSpPr>
          <p:spPr bwMode="auto">
            <a:xfrm>
              <a:off x="390" y="3023"/>
              <a:ext cx="56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33" name="Rectangle 97"/>
            <p:cNvSpPr>
              <a:spLocks noChangeArrowheads="1"/>
            </p:cNvSpPr>
            <p:nvPr/>
          </p:nvSpPr>
          <p:spPr bwMode="auto">
            <a:xfrm>
              <a:off x="390" y="3167"/>
              <a:ext cx="56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34" name="Rectangle 98"/>
            <p:cNvSpPr>
              <a:spLocks noChangeArrowheads="1"/>
            </p:cNvSpPr>
            <p:nvPr/>
          </p:nvSpPr>
          <p:spPr bwMode="auto">
            <a:xfrm>
              <a:off x="390" y="3311"/>
              <a:ext cx="56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35" name="Rectangle 99"/>
            <p:cNvSpPr>
              <a:spLocks noChangeArrowheads="1"/>
            </p:cNvSpPr>
            <p:nvPr/>
          </p:nvSpPr>
          <p:spPr bwMode="auto">
            <a:xfrm>
              <a:off x="390" y="863"/>
              <a:ext cx="56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36" name="Rectangle 100"/>
            <p:cNvSpPr>
              <a:spLocks noChangeArrowheads="1"/>
            </p:cNvSpPr>
            <p:nvPr/>
          </p:nvSpPr>
          <p:spPr bwMode="auto">
            <a:xfrm>
              <a:off x="390" y="3599"/>
              <a:ext cx="56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37" name="Rectangle 101"/>
            <p:cNvSpPr>
              <a:spLocks noChangeArrowheads="1"/>
            </p:cNvSpPr>
            <p:nvPr/>
          </p:nvSpPr>
          <p:spPr bwMode="auto">
            <a:xfrm>
              <a:off x="390" y="3455"/>
              <a:ext cx="56" cy="5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38" name="Rectangle 102"/>
            <p:cNvSpPr>
              <a:spLocks noChangeArrowheads="1"/>
            </p:cNvSpPr>
            <p:nvPr/>
          </p:nvSpPr>
          <p:spPr bwMode="auto">
            <a:xfrm>
              <a:off x="1206" y="863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39" name="Rectangle 103"/>
            <p:cNvSpPr>
              <a:spLocks noChangeArrowheads="1"/>
            </p:cNvSpPr>
            <p:nvPr/>
          </p:nvSpPr>
          <p:spPr bwMode="auto">
            <a:xfrm>
              <a:off x="1206" y="1007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40" name="Rectangle 104"/>
            <p:cNvSpPr>
              <a:spLocks noChangeArrowheads="1"/>
            </p:cNvSpPr>
            <p:nvPr/>
          </p:nvSpPr>
          <p:spPr bwMode="auto">
            <a:xfrm>
              <a:off x="1206" y="1151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41" name="Rectangle 105"/>
            <p:cNvSpPr>
              <a:spLocks noChangeArrowheads="1"/>
            </p:cNvSpPr>
            <p:nvPr/>
          </p:nvSpPr>
          <p:spPr bwMode="auto">
            <a:xfrm>
              <a:off x="1206" y="1295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42" name="Rectangle 106"/>
            <p:cNvSpPr>
              <a:spLocks noChangeArrowheads="1"/>
            </p:cNvSpPr>
            <p:nvPr/>
          </p:nvSpPr>
          <p:spPr bwMode="auto">
            <a:xfrm>
              <a:off x="1206" y="1439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43" name="Rectangle 107"/>
            <p:cNvSpPr>
              <a:spLocks noChangeArrowheads="1"/>
            </p:cNvSpPr>
            <p:nvPr/>
          </p:nvSpPr>
          <p:spPr bwMode="auto">
            <a:xfrm>
              <a:off x="1206" y="1583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44" name="Rectangle 108"/>
            <p:cNvSpPr>
              <a:spLocks noChangeArrowheads="1"/>
            </p:cNvSpPr>
            <p:nvPr/>
          </p:nvSpPr>
          <p:spPr bwMode="auto">
            <a:xfrm>
              <a:off x="1206" y="1727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45" name="Rectangle 109"/>
            <p:cNvSpPr>
              <a:spLocks noChangeArrowheads="1"/>
            </p:cNvSpPr>
            <p:nvPr/>
          </p:nvSpPr>
          <p:spPr bwMode="auto">
            <a:xfrm>
              <a:off x="1206" y="1871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46" name="Rectangle 110"/>
            <p:cNvSpPr>
              <a:spLocks noChangeArrowheads="1"/>
            </p:cNvSpPr>
            <p:nvPr/>
          </p:nvSpPr>
          <p:spPr bwMode="auto">
            <a:xfrm>
              <a:off x="1206" y="2015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47" name="Rectangle 111"/>
            <p:cNvSpPr>
              <a:spLocks noChangeArrowheads="1"/>
            </p:cNvSpPr>
            <p:nvPr/>
          </p:nvSpPr>
          <p:spPr bwMode="auto">
            <a:xfrm>
              <a:off x="1206" y="2159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48" name="Rectangle 112"/>
            <p:cNvSpPr>
              <a:spLocks noChangeArrowheads="1"/>
            </p:cNvSpPr>
            <p:nvPr/>
          </p:nvSpPr>
          <p:spPr bwMode="auto">
            <a:xfrm>
              <a:off x="1206" y="2303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49" name="Rectangle 113"/>
            <p:cNvSpPr>
              <a:spLocks noChangeArrowheads="1"/>
            </p:cNvSpPr>
            <p:nvPr/>
          </p:nvSpPr>
          <p:spPr bwMode="auto">
            <a:xfrm>
              <a:off x="1206" y="2447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50" name="Rectangle 114"/>
            <p:cNvSpPr>
              <a:spLocks noChangeArrowheads="1"/>
            </p:cNvSpPr>
            <p:nvPr/>
          </p:nvSpPr>
          <p:spPr bwMode="auto">
            <a:xfrm>
              <a:off x="1206" y="2591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51" name="Rectangle 115"/>
            <p:cNvSpPr>
              <a:spLocks noChangeArrowheads="1"/>
            </p:cNvSpPr>
            <p:nvPr/>
          </p:nvSpPr>
          <p:spPr bwMode="auto">
            <a:xfrm>
              <a:off x="1206" y="2735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52" name="Rectangle 116"/>
            <p:cNvSpPr>
              <a:spLocks noChangeArrowheads="1"/>
            </p:cNvSpPr>
            <p:nvPr/>
          </p:nvSpPr>
          <p:spPr bwMode="auto">
            <a:xfrm>
              <a:off x="1206" y="2879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53" name="Rectangle 117"/>
            <p:cNvSpPr>
              <a:spLocks noChangeArrowheads="1"/>
            </p:cNvSpPr>
            <p:nvPr/>
          </p:nvSpPr>
          <p:spPr bwMode="auto">
            <a:xfrm>
              <a:off x="1206" y="3023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54" name="Rectangle 118"/>
            <p:cNvSpPr>
              <a:spLocks noChangeArrowheads="1"/>
            </p:cNvSpPr>
            <p:nvPr/>
          </p:nvSpPr>
          <p:spPr bwMode="auto">
            <a:xfrm>
              <a:off x="1206" y="3167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55" name="Rectangle 119"/>
            <p:cNvSpPr>
              <a:spLocks noChangeArrowheads="1"/>
            </p:cNvSpPr>
            <p:nvPr/>
          </p:nvSpPr>
          <p:spPr bwMode="auto">
            <a:xfrm>
              <a:off x="1206" y="3311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56" name="Rectangle 120"/>
            <p:cNvSpPr>
              <a:spLocks noChangeArrowheads="1"/>
            </p:cNvSpPr>
            <p:nvPr/>
          </p:nvSpPr>
          <p:spPr bwMode="auto">
            <a:xfrm>
              <a:off x="1206" y="3455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57" name="Rectangle 121"/>
            <p:cNvSpPr>
              <a:spLocks noChangeArrowheads="1"/>
            </p:cNvSpPr>
            <p:nvPr/>
          </p:nvSpPr>
          <p:spPr bwMode="auto">
            <a:xfrm>
              <a:off x="1206" y="3599"/>
              <a:ext cx="48" cy="4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58" name="Oval 122"/>
            <p:cNvSpPr>
              <a:spLocks noChangeArrowheads="1"/>
            </p:cNvSpPr>
            <p:nvPr/>
          </p:nvSpPr>
          <p:spPr bwMode="auto">
            <a:xfrm>
              <a:off x="1900" y="1890"/>
              <a:ext cx="420" cy="41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Tx/>
                <a:buNone/>
              </a:pPr>
              <a:endParaRPr lang="zh-CN" altLang="en-US" sz="2400"/>
            </a:p>
          </p:txBody>
        </p:sp>
        <p:sp>
          <p:nvSpPr>
            <p:cNvPr id="159" name="Rectangle 80"/>
            <p:cNvSpPr>
              <a:spLocks noChangeArrowheads="1"/>
            </p:cNvSpPr>
            <p:nvPr/>
          </p:nvSpPr>
          <p:spPr bwMode="auto">
            <a:xfrm>
              <a:off x="448" y="815"/>
              <a:ext cx="759" cy="2886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dirty="0"/>
                <a:t>AT89S51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endParaRPr lang="en-US" altLang="zh-CN" sz="2000" dirty="0"/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i="1" dirty="0"/>
                <a:t>ATMEL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 dirty="0"/>
                <a:t>FLASH</a:t>
              </a:r>
              <a:r>
                <a:rPr lang="zh-CN" altLang="en-US" sz="1600" dirty="0"/>
                <a:t>型</a:t>
              </a:r>
            </a:p>
          </p:txBody>
        </p:sp>
      </p:grpSp>
      <p:sp>
        <p:nvSpPr>
          <p:cNvPr id="160" name="Rectangle 36"/>
          <p:cNvSpPr txBox="1">
            <a:spLocks noChangeArrowheads="1"/>
          </p:cNvSpPr>
          <p:nvPr/>
        </p:nvSpPr>
        <p:spPr>
          <a:xfrm>
            <a:off x="858778" y="6203927"/>
            <a:ext cx="8535928" cy="476250"/>
          </a:xfrm>
          <a:prstGeom prst="rect">
            <a:avLst/>
          </a:prstGeom>
          <a:noFill/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dirty="0" smtClean="0">
                <a:latin typeface="Times New Roman" panose="02020603050405020304" pitchFamily="18" charset="0"/>
              </a:rPr>
              <a:t>   </a:t>
            </a:r>
            <a:r>
              <a:rPr lang="zh-CN" altLang="en-US" b="1" dirty="0" smtClean="0">
                <a:latin typeface="Times New Roman" panose="02020603050405020304" pitchFamily="18" charset="0"/>
              </a:rPr>
              <a:t>外型图（</a:t>
            </a:r>
            <a:r>
              <a:rPr lang="en-US" altLang="zh-CN" b="1" dirty="0" smtClean="0">
                <a:latin typeface="Times New Roman" panose="02020603050405020304" pitchFamily="18" charset="0"/>
              </a:rPr>
              <a:t>DIP</a:t>
            </a:r>
            <a:r>
              <a:rPr lang="zh-CN" altLang="en-US" b="1" dirty="0" smtClean="0">
                <a:latin typeface="Times New Roman" panose="02020603050405020304" pitchFamily="18" charset="0"/>
              </a:rPr>
              <a:t>封装）                                        逻辑符号图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161" name="Text Box 176"/>
          <p:cNvSpPr txBox="1">
            <a:spLocks noChangeArrowheads="1"/>
          </p:cNvSpPr>
          <p:nvPr/>
        </p:nvSpPr>
        <p:spPr bwMode="auto">
          <a:xfrm>
            <a:off x="4344930" y="5360598"/>
            <a:ext cx="1093787" cy="637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10800" rIns="18000" bIns="10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并行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I/O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口引脚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64" name="组合 163"/>
          <p:cNvGrpSpPr/>
          <p:nvPr/>
        </p:nvGrpSpPr>
        <p:grpSpPr>
          <a:xfrm>
            <a:off x="953907" y="962659"/>
            <a:ext cx="7175406" cy="40949"/>
            <a:chOff x="952901" y="777198"/>
            <a:chExt cx="7175406" cy="40949"/>
          </a:xfrm>
        </p:grpSpPr>
        <p:cxnSp>
          <p:nvCxnSpPr>
            <p:cNvPr id="165" name="直接连接符 164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7" name="矩形 166"/>
          <p:cNvSpPr/>
          <p:nvPr/>
        </p:nvSpPr>
        <p:spPr>
          <a:xfrm>
            <a:off x="2729996" y="244228"/>
            <a:ext cx="38779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复习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单片机的引脚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09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3892" y="388149"/>
            <a:ext cx="8640960" cy="6096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AT89S51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单片机中断程序时，应遵循以下规则：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0" y="896149"/>
            <a:ext cx="8928744" cy="50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6120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中断函数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没有返回值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，因此建议将中断函数定义为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类型，以明确说明其没有返回值。</a:t>
            </a:r>
          </a:p>
          <a:p>
            <a:pPr marL="0" marR="0" lvl="0" indent="6120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中断函数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不能进行参数传递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，如果中断函数中包含任何参数声明都将导致编译出错。</a:t>
            </a:r>
          </a:p>
          <a:p>
            <a:pPr marL="0" marR="0" lvl="0" indent="6120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在任何情况下，都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不能直接调用中断函数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，否则会产生编译错误。因为中断函数的返回是由汇编语言指令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RETI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完成的。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RETI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指令会影响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AT89S51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单片机硬件中断系统内的不可寻址的中断优先级寄存器的状态。如果在没有实际中断请求的情况下，直接调用中断函数，也就不会执行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RETI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指令，其操作结果有可能产生一个致命的错误。</a:t>
            </a:r>
          </a:p>
          <a:p>
            <a:pPr marL="0" marR="0" lvl="0" indent="61200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(4)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如果在中断函数中再调用其他函数，则被调用的函数所使用的寄存器区必须与中断函数使用的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寄存器区不同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146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302569" y="146472"/>
            <a:ext cx="364713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中断系统应用举例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>
                <a:spLocks/>
              </p:cNvSpPr>
              <p:nvPr/>
            </p:nvSpPr>
            <p:spPr bwMode="auto">
              <a:xfrm>
                <a:off x="215256" y="608302"/>
                <a:ext cx="8928744" cy="29857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0" indent="612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None/>
                  <a:defRPr sz="2400" b="1" i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612000" algn="l" defTabSz="914400" rtl="0" eaLnBrk="0" fontAlgn="base" latinLnBrk="0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5-4  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AT89S51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单片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机的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口上接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LED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指示灯。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在外部中断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输入引脚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INT0(P3 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2)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接有一只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按钮开关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。要求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将外部中断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设置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为跳沿触发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612000" algn="l" defTabSz="914400" rtl="0" eaLnBrk="0" fontAlgn="base" latinLnBrk="0" hangingPunct="0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程序启动时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口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LED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全亮。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每按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，使引脚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zh-CN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𝐼𝑁𝑇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0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接地，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生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一个外中断请求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，在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中断服务程序中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，让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低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位的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LED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与高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位的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LED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交替闪烁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。然后从中断返叫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LED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再次全亮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原理电路图如图所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示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256" y="608302"/>
                <a:ext cx="8928744" cy="2985798"/>
              </a:xfrm>
              <a:prstGeom prst="rect">
                <a:avLst/>
              </a:prstGeom>
              <a:blipFill rotWithShape="0">
                <a:blip r:embed="rId2"/>
                <a:stretch>
                  <a:fillRect l="-1024" t="-1224" b="-36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16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39" t="10571" r="11945" b="15922"/>
          <a:stretch/>
        </p:blipFill>
        <p:spPr>
          <a:xfrm rot="10800000">
            <a:off x="1701798" y="3594100"/>
            <a:ext cx="5202028" cy="299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6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50169" y="413172"/>
            <a:ext cx="3126432" cy="55202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参考程序如下：</a:t>
            </a:r>
            <a:endParaRPr lang="zh-CN" altLang="en-US" sz="280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9" y="1219200"/>
            <a:ext cx="8784976" cy="2575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9" y="3794348"/>
            <a:ext cx="856895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11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83568" y="1196752"/>
            <a:ext cx="7632847" cy="4276948"/>
            <a:chOff x="683568" y="1196752"/>
            <a:chExt cx="7632847" cy="4276948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196752"/>
              <a:ext cx="7632847" cy="4276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5779" y="4113386"/>
              <a:ext cx="304800" cy="51435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140737" y="4789283"/>
              <a:ext cx="516047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895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521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zh-CN" altLang="zh-CN" sz="2800" kern="1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第</a:t>
            </a:r>
            <a:r>
              <a:rPr lang="en-US" altLang="zh-CN" sz="2800" kern="1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zh-CN" altLang="zh-CN" sz="2800" kern="1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章</a:t>
            </a:r>
            <a:r>
              <a:rPr lang="zh-CN" altLang="en-US" sz="2800" kern="100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自查作业</a:t>
            </a:r>
            <a:endParaRPr lang="en-US" altLang="zh-CN" sz="2800" kern="100" dirty="0">
              <a:solidFill>
                <a:prstClr val="black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7500" y="523220"/>
            <a:ext cx="9004300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一、名词解释：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TCON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IE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IP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二、选择题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．在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MCS-51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单片机中，需要软件实现中断撤销的是：（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  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．定时中断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    				B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．脉冲触发的外部中断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 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．电平触发的外部中断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 	D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．串行口中断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．各中断源发出的中断申请信号，都会标记在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MCS-51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单片机中的（ 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  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）中。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TMOD  	B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TCON/SCON   	C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IE    	D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IP 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．外中断初始化的内容不包括：（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   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．设置中断响应方式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	 B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．设置外中断允许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．设置中断总允许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  	 D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．设置中断触发方式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 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．下列说法不正确的是（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A.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同一时间同一级别的多中断请求，将形成阻塞，系统无法响应。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B.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同一级别的中断请求按时间先后顺序相应。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C.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同级中断不能嵌套。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D.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高优先级中断请求能中断低优先级中断请求。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．中断查询确认后，在下列各种单片机运行情况下，能立即进行中断响应的是（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  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．当前正在进行高优先级中断处理。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    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．当前正在执行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RET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指令。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．当前执行的指令是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指令，且正处于取指令机器周期。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．当前指令是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 MOV  A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R7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指令。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．执行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MOV  IE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，＃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81H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指令的意义是（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   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．屏蔽中断源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			B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．开放外中断源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0  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．开放外中断源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1  		D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．开放外部中断源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和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．要想测量引脚上的一个正脉冲宽度，那么特殊功能寄存器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TMOD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的内容应为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(       )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09H       B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87H          C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00H      D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80H  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8.  MCS-51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单片机程序存储区的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0013H 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是单片机的（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）中断入口地址。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 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A.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外部中断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0   B.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外部中断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1   C.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定时器中断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1   D.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定时器中断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9. 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串行口发送中断标志位为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(       )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A. TI 	  B. RI 	  	 C. IE0 	  D. IE1 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0200" y="390037"/>
            <a:ext cx="84201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10.  T1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中断允许控制位为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(       )  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A.ET0  	  B. ET1   	 C.ES   	 D.EX1  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11.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串行口控制寄存器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SCON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为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40H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时，工作于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(      ) 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方式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0   B.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方式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1   C.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方式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2   D.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方式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3 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．堆栈数据的进出原则是（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   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00025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A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．先进先出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     B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．进入不出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      C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．后进后出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     D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．先进后出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13.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在中断服务程序中，至少应有一条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(       ) 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</a:p>
          <a:p>
            <a:pPr indent="66675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Ａ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传送指令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Ｂ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转移指令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Ｃ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. 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加法指法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Ｄ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. 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中断返回指令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14. MCS-51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单片机中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和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POP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指令常用来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（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 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    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．保护断点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   B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．保护现场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     C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．保护现场，恢复现场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   D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．保护断点，恢复断点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15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．单片机的堆栈指针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SP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始终是指示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（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   A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．堆栈底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      B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．堆栈顶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       C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．堆栈地址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       D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．堆栈中间位置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16.  MCS-51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单片机响应中断后，中断的一般处理过程是（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</a:p>
          <a:p>
            <a:pPr indent="66675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A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．关中断，保护现场，开中断，中断服务，关中断，恢复现场，开中断，中断返回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．关中断，保护现场，保护断点，开中断，中断服务，恢复现场，中断返回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．关中断，保护现场，保护中断，中断服务，恢复断点，开中断，中断返回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．关中断，保护断点，保护现场，中断服务，关中断，恢复现场，开中断，中断返回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17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MCS-51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单片机共有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个中断源，在同一级别里，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个中断源同时发出中断请求时，程序计数器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PC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的内容变为（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000BH      B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0003H       C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0013H      D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001BH 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18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MCS-51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单片机串行口发送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接收中断源的工作过程是：当串行口接收或发 送完一帧数据时，将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SCON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中的（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），向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CPU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申请中断。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    A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RI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或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TI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置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1   B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RI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或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TI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置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0     C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RI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置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或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TI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置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0    D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RI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置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或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TI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置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19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MCS-51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单片机响应中断的过程是（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</a:p>
          <a:p>
            <a:pPr indent="133350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A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．断点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PC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自动压栈，对应中断矢量地址装入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PC  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00025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．关中断，程序转到中断服务程序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00025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．断点压栈，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PC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指向中断服务程序地址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00025"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．断点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PC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自动压栈，对应中断矢量地址装入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PC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，程序转到该矢量地址</a:t>
            </a:r>
          </a:p>
        </p:txBody>
      </p:sp>
    </p:spTree>
    <p:extLst>
      <p:ext uri="{BB962C8B-B14F-4D97-AF65-F5344CB8AC3E}">
        <p14:creationId xmlns:p14="http://schemas.microsoft.com/office/powerpoint/2010/main" val="99925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5900" y="512929"/>
            <a:ext cx="8559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．什么是中断、中断系统、中断源？简述中断处理过程及相关步骤。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	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MCS-51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系列单片机具有几个中断源，中断入口地址分别是如何定义的？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．什么是中断优先级？什么是中断嵌套？处理中断优先级的原则是什么？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．中断响应的条件是什么？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．简述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MCS-51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单片机响应中断后，中断的一般处理过程。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6.  MCS-51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单片机几个中断优先级？中断优先级是如何控制的？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7.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哪些中断源的中断请求标志位是由硬件自动复位的？哪些中断的中断请求标志必须通过软件编程进行复位？</a:t>
            </a:r>
          </a:p>
          <a:p>
            <a:pPr algn="just">
              <a:spcAft>
                <a:spcPts val="0"/>
              </a:spcAft>
            </a:pP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8. 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在本题中，首先通过</a:t>
            </a:r>
            <a:r>
              <a:rPr lang="en-US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P1.7</a:t>
            </a:r>
            <a:r>
              <a:rPr lang="zh-CN" altLang="zh-CN" sz="1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口点亮发光二极管，然后外部输入一脉冲串，则发光二极管亮、暗交替闪烁。电路如图所示，要求编写相关程序。</a:t>
            </a:r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097" y="2669857"/>
            <a:ext cx="1487805" cy="1518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201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86328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435914" y="2217"/>
            <a:ext cx="43220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r>
              <a:rPr lang="en-US" altLang="zh-CN" sz="3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3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中断逻辑控制图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1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"/>
          <a:stretch>
            <a:fillRect/>
          </a:stretch>
        </p:blipFill>
        <p:spPr bwMode="auto">
          <a:xfrm>
            <a:off x="118610" y="1471376"/>
            <a:ext cx="8820150" cy="485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箭头连接符 6"/>
          <p:cNvCxnSpPr/>
          <p:nvPr/>
        </p:nvCxnSpPr>
        <p:spPr>
          <a:xfrm flipH="1">
            <a:off x="2634560" y="1247406"/>
            <a:ext cx="971941" cy="1636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2670774" y="1253061"/>
            <a:ext cx="933710" cy="3224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213980" y="6206990"/>
            <a:ext cx="1448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串行发送和接收标志</a:t>
            </a: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2888055" y="5319121"/>
            <a:ext cx="651851" cy="88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2888055" y="5681207"/>
            <a:ext cx="651851" cy="525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8882" y="5828720"/>
            <a:ext cx="1193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外部中断请求标志</a:t>
            </a: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1020726" y="2367691"/>
            <a:ext cx="1433295" cy="3436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1020726" y="4003819"/>
            <a:ext cx="1351282" cy="180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778511" y="1303764"/>
            <a:ext cx="204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定时器控制寄存器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236747" y="864350"/>
            <a:ext cx="160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计数溢出标志</a:t>
            </a: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94294" y="1317488"/>
            <a:ext cx="1511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中断允许寄存器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56084" y="5786312"/>
            <a:ext cx="166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串行口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控制寄存器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60653" y="1293131"/>
            <a:ext cx="169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中断优先级寄存器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62898" y="4992558"/>
            <a:ext cx="37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( )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2896" y="5387805"/>
            <a:ext cx="37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( )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49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1238573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2101953" y="422886"/>
            <a:ext cx="4596130" cy="6642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章 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单片机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的中断系统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五边形 7"/>
          <p:cNvSpPr/>
          <p:nvPr/>
        </p:nvSpPr>
        <p:spPr bwMode="auto">
          <a:xfrm>
            <a:off x="1770412" y="1819583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2" action="ppaction://hlinksldjump"/>
              </a:rPr>
              <a:t>5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2" action="ppaction://hlinksldjump"/>
              </a:rPr>
              <a:t>.1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9" name="AutoShape 15"/>
          <p:cNvSpPr>
            <a:spLocks noChangeArrowheads="1"/>
          </p:cNvSpPr>
          <p:nvPr/>
        </p:nvSpPr>
        <p:spPr bwMode="auto">
          <a:xfrm>
            <a:off x="2800766" y="1805298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中断的概念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五边形 9"/>
          <p:cNvSpPr/>
          <p:nvPr/>
        </p:nvSpPr>
        <p:spPr bwMode="auto">
          <a:xfrm>
            <a:off x="1756047" y="2613713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3" action="ppaction://hlinksldjump"/>
              </a:rPr>
              <a:t>5.2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800047" y="2636759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中断系统的结构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五边形 11"/>
          <p:cNvSpPr/>
          <p:nvPr/>
        </p:nvSpPr>
        <p:spPr bwMode="auto">
          <a:xfrm>
            <a:off x="1756047" y="3492625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4" action="ppaction://hlinksldjump"/>
              </a:rPr>
              <a:t>5.3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3" name="AutoShape 15"/>
          <p:cNvSpPr>
            <a:spLocks noChangeArrowheads="1"/>
          </p:cNvSpPr>
          <p:nvPr/>
        </p:nvSpPr>
        <p:spPr bwMode="auto">
          <a:xfrm>
            <a:off x="2800047" y="3478340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中断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五边形 13"/>
          <p:cNvSpPr/>
          <p:nvPr/>
        </p:nvSpPr>
        <p:spPr bwMode="auto">
          <a:xfrm>
            <a:off x="1756047" y="4301041"/>
            <a:ext cx="1044000" cy="1284947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2800" b="1" kern="0" dirty="0" smtClean="0"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5" action="ppaction://hlinksldjump"/>
              </a:rPr>
              <a:t>5.4</a:t>
            </a:r>
            <a:endParaRPr lang="zh-CN" altLang="en-US" sz="2800" b="1" kern="0" dirty="0"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5" name="AutoShape 15"/>
          <p:cNvSpPr>
            <a:spLocks noChangeArrowheads="1"/>
          </p:cNvSpPr>
          <p:nvPr/>
        </p:nvSpPr>
        <p:spPr bwMode="auto">
          <a:xfrm>
            <a:off x="2800046" y="4286757"/>
            <a:ext cx="4778871" cy="1299232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中断系统</a:t>
            </a: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初始化及中断</a:t>
            </a: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</a:t>
            </a:r>
            <a:endParaRPr lang="en-US" altLang="zh-CN" sz="3200" b="1" kern="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务</a:t>
            </a: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程序的设计</a:t>
            </a:r>
          </a:p>
        </p:txBody>
      </p:sp>
    </p:spTree>
    <p:extLst>
      <p:ext uri="{BB962C8B-B14F-4D97-AF65-F5344CB8AC3E}">
        <p14:creationId xmlns:p14="http://schemas.microsoft.com/office/powerpoint/2010/main" val="245764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86328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3161208" y="42519"/>
            <a:ext cx="31598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5.1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中断的概念   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内容占位符 1"/>
          <p:cNvSpPr txBox="1">
            <a:spLocks/>
          </p:cNvSpPr>
          <p:nvPr/>
        </p:nvSpPr>
        <p:spPr bwMode="auto">
          <a:xfrm>
            <a:off x="215256" y="518633"/>
            <a:ext cx="8928744" cy="376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CPU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正在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程序时，单片机外部或内部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发生某一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事件，请求</a:t>
            </a:r>
            <a:r>
              <a:rPr kumimoji="1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迅速去处理。</a:t>
            </a:r>
            <a:r>
              <a:rPr kumimoji="1" lang="en-US" altLang="zh-CN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暂时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中止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当前工作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，转到中断服务处理程序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所发生的事件。处理完该事件后，再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到原来被中止的地方，继续原来的工作，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这称为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能够实现中断处理功能的部件称为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中断系统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产生中断的请求源称为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中断请求源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CPU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对事件的整个处理过程，称为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中断处理过程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中断处理过程包括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中断请求、中断响应、中断程序处理和中断返回四个部分，如图所示。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479745" y="4653480"/>
            <a:ext cx="6134100" cy="1855960"/>
            <a:chOff x="1525010" y="4707801"/>
            <a:chExt cx="6134100" cy="1855960"/>
          </a:xfrm>
        </p:grpSpPr>
        <p:pic>
          <p:nvPicPr>
            <p:cNvPr id="12" name="图片 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010" y="4707801"/>
              <a:ext cx="6134100" cy="1855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 Box 23"/>
            <p:cNvSpPr txBox="1">
              <a:spLocks noChangeArrowheads="1"/>
            </p:cNvSpPr>
            <p:nvPr/>
          </p:nvSpPr>
          <p:spPr bwMode="auto">
            <a:xfrm>
              <a:off x="2420839" y="5586377"/>
              <a:ext cx="18247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入栈、出栈）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680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86328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07628" y="1124744"/>
            <a:ext cx="8928744" cy="501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0" eaLnBrk="1" hangingPunct="1">
              <a:lnSpc>
                <a:spcPct val="110000"/>
              </a:lnSpc>
              <a:spcBef>
                <a:spcPct val="0"/>
              </a:spcBef>
              <a:defRPr/>
            </a:pPr>
            <a:r>
              <a:rPr kumimoji="1" lang="zh-CN" altLang="en-US" b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中断源向</a:t>
            </a:r>
            <a:r>
              <a:rPr kumimoji="1" lang="en-US" altLang="zh-CN" b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1" lang="zh-CN" altLang="en-US" b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提出的处理请求，称为</a:t>
            </a:r>
            <a:r>
              <a:rPr kumimoji="1" lang="zh-CN" altLang="en-US" b="0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中断请求</a:t>
            </a:r>
            <a:r>
              <a:rPr kumimoji="1" lang="zh-CN" altLang="en-US" b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kumimoji="1" lang="en-US" altLang="zh-CN" b="0" kern="120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1" lang="zh-CN" altLang="en-US" b="0" kern="120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在每条指令的最后一个机器周期检查是否有中断</a:t>
            </a:r>
            <a:r>
              <a:rPr kumimoji="1" lang="zh-CN" altLang="en-US" b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，如允许则进入中断响应。</a:t>
            </a:r>
            <a:endParaRPr kumimoji="1" lang="en-US" altLang="zh-CN" b="0" kern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110000"/>
              </a:lnSpc>
              <a:spcBef>
                <a:spcPct val="0"/>
              </a:spcBef>
              <a:defRPr/>
            </a:pPr>
            <a:r>
              <a:rPr kumimoji="1" lang="en-US" altLang="zh-CN" b="0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zh-CN" altLang="en-US" b="0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中断响应：</a:t>
            </a:r>
            <a:r>
              <a:rPr kumimoji="1" lang="zh-CN" altLang="en-US" b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如有</a:t>
            </a:r>
            <a:r>
              <a:rPr kumimoji="1" lang="zh-CN" altLang="en-US" b="0" kern="120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多中断源则判优先级、保存断点</a:t>
            </a:r>
            <a:r>
              <a:rPr kumimoji="1" lang="zh-CN" altLang="en-US" b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b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中断请求被响应后，可采用长调用（</a:t>
            </a:r>
            <a:r>
              <a:rPr lang="en-US" altLang="zh-CN" b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LCALL</a:t>
            </a:r>
            <a:r>
              <a:rPr lang="zh-CN" altLang="en-US" b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）将程序转向对应的中断矢量地址，执行中断服务程序。</a:t>
            </a:r>
            <a:endParaRPr kumimoji="1" lang="en-US" altLang="zh-CN" b="0" kern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110000"/>
              </a:lnSpc>
              <a:spcBef>
                <a:spcPct val="0"/>
              </a:spcBef>
              <a:defRPr/>
            </a:pPr>
            <a:r>
              <a:rPr kumimoji="1" lang="en-US" altLang="zh-CN" b="0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zh-CN" altLang="en-US" b="0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中断服务程序处理：</a:t>
            </a:r>
            <a:r>
              <a:rPr kumimoji="1" lang="zh-CN" altLang="en-US" b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完成中断要处理的事务，用户根据需要编写程序。</a:t>
            </a:r>
            <a:r>
              <a:rPr kumimoji="1" lang="zh-CN" altLang="en-US" b="0" kern="120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注意：保护现场，结束时恢复现场。</a:t>
            </a:r>
            <a:endParaRPr kumimoji="1" lang="en-US" altLang="zh-CN" b="0" kern="1200" dirty="0" smtClean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110000"/>
              </a:lnSpc>
              <a:spcBef>
                <a:spcPct val="0"/>
              </a:spcBef>
              <a:defRPr/>
            </a:pPr>
            <a:r>
              <a:rPr kumimoji="1" lang="en-US" altLang="zh-CN" b="0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zh-CN" altLang="en-US" b="0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中断返回：</a:t>
            </a:r>
            <a:r>
              <a:rPr kumimoji="1" lang="zh-CN" altLang="en-US" b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通过执行一条“</a:t>
            </a:r>
            <a:r>
              <a:rPr kumimoji="1" lang="en-US" altLang="zh-CN" b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RETI</a:t>
            </a:r>
            <a:r>
              <a:rPr kumimoji="1" lang="zh-CN" altLang="en-US" b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”指令完成，该指令将保护的断点地址自动弹到程序计数器</a:t>
            </a:r>
            <a:r>
              <a:rPr kumimoji="1" lang="en-US" altLang="zh-CN" b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kumimoji="1" lang="zh-CN" altLang="en-US" b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中，返回主程序。另外，还有恢复中断优先级寄存器</a:t>
            </a:r>
            <a:r>
              <a:rPr kumimoji="1" lang="en-US" altLang="zh-CN" b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kumimoji="1" lang="zh-CN" altLang="en-US" b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的作用。</a:t>
            </a:r>
            <a:endParaRPr kumimoji="1" lang="en-US" altLang="zh-CN" b="0" kern="1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eaLnBrk="1" hangingPunct="1">
              <a:lnSpc>
                <a:spcPct val="110000"/>
              </a:lnSpc>
              <a:spcBef>
                <a:spcPct val="0"/>
              </a:spcBef>
              <a:defRPr/>
            </a:pPr>
            <a:r>
              <a:rPr kumimoji="1" lang="en-US" altLang="zh-CN" b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zh-CN" altLang="en-US" b="0" kern="120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中断请求和中断响应过程都是由硬件自动完成的。</a:t>
            </a:r>
          </a:p>
          <a:p>
            <a:pPr indent="0" eaLnBrk="1" hangingPunct="1">
              <a:lnSpc>
                <a:spcPct val="110000"/>
              </a:lnSpc>
              <a:spcBef>
                <a:spcPct val="0"/>
              </a:spcBef>
              <a:defRPr/>
            </a:pPr>
            <a:r>
              <a:rPr kumimoji="1" lang="zh-CN" altLang="en-US" b="0" kern="120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zh-CN" altLang="en-US" b="0" kern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中断的优点</a:t>
            </a:r>
            <a:r>
              <a:rPr kumimoji="1" lang="zh-CN" altLang="en-US" b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：大大地提高了</a:t>
            </a:r>
            <a:r>
              <a:rPr kumimoji="1" lang="en-US" altLang="zh-CN" b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1" lang="zh-CN" altLang="en-US" b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的工作效率。</a:t>
            </a:r>
            <a:endParaRPr kumimoji="1" lang="zh-CN" altLang="en-US" b="0" kern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61208" y="42519"/>
            <a:ext cx="31598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5.1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中断的概念   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1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86328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矩形 5"/>
          <p:cNvSpPr/>
          <p:nvPr/>
        </p:nvSpPr>
        <p:spPr>
          <a:xfrm>
            <a:off x="3161208" y="42519"/>
            <a:ext cx="31598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5.1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中断的概念   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" name="Group 46"/>
          <p:cNvGrpSpPr>
            <a:grpSpLocks/>
          </p:cNvGrpSpPr>
          <p:nvPr/>
        </p:nvGrpSpPr>
        <p:grpSpPr bwMode="auto">
          <a:xfrm>
            <a:off x="227138" y="1856176"/>
            <a:ext cx="2841625" cy="3184525"/>
            <a:chOff x="183" y="810"/>
            <a:chExt cx="1733" cy="2006"/>
          </a:xfrm>
        </p:grpSpPr>
        <p:sp>
          <p:nvSpPr>
            <p:cNvPr id="8" name="AutoShape 4"/>
            <p:cNvSpPr>
              <a:spLocks noChangeArrowheads="1"/>
            </p:cNvSpPr>
            <p:nvPr/>
          </p:nvSpPr>
          <p:spPr bwMode="auto">
            <a:xfrm>
              <a:off x="507" y="1242"/>
              <a:ext cx="1179" cy="477"/>
            </a:xfrm>
            <a:prstGeom prst="flowChartDecision">
              <a:avLst/>
            </a:prstGeom>
            <a:solidFill>
              <a:srgbClr val="BBE0E3"/>
            </a:solidFill>
            <a:ln w="19050">
              <a:solidFill>
                <a:srgbClr val="0000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状态好？ </a:t>
              </a:r>
            </a:p>
          </p:txBody>
        </p:sp>
        <p:sp>
          <p:nvSpPr>
            <p:cNvPr id="9" name="AutoShape 5"/>
            <p:cNvSpPr>
              <a:spLocks noChangeArrowheads="1"/>
            </p:cNvSpPr>
            <p:nvPr/>
          </p:nvSpPr>
          <p:spPr bwMode="auto">
            <a:xfrm>
              <a:off x="543" y="1980"/>
              <a:ext cx="1107" cy="360"/>
            </a:xfrm>
            <a:prstGeom prst="flowChartProcess">
              <a:avLst/>
            </a:prstGeom>
            <a:solidFill>
              <a:srgbClr val="FFFFCC"/>
            </a:solidFill>
            <a:ln w="19050">
              <a:solidFill>
                <a:srgbClr val="0000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送一个字符</a:t>
              </a:r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1101" y="810"/>
              <a:ext cx="0" cy="423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1092" y="1719"/>
              <a:ext cx="0" cy="261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H="1">
              <a:off x="183" y="1479"/>
              <a:ext cx="315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V="1">
              <a:off x="187" y="1062"/>
              <a:ext cx="0" cy="414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186" y="1064"/>
              <a:ext cx="900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>
              <a:off x="1101" y="2341"/>
              <a:ext cx="0" cy="468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1101" y="2808"/>
              <a:ext cx="810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flipV="1">
              <a:off x="1916" y="1061"/>
              <a:ext cx="0" cy="1755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 flipH="1">
              <a:off x="1111" y="1062"/>
              <a:ext cx="801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255" y="1170"/>
              <a:ext cx="3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</p:txBody>
        </p:sp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1232" y="1697"/>
              <a:ext cx="3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</a:p>
          </p:txBody>
        </p:sp>
      </p:grp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673225" y="5469326"/>
            <a:ext cx="25923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采用查询方式为打印机服务</a:t>
            </a:r>
          </a:p>
        </p:txBody>
      </p:sp>
      <p:grpSp>
        <p:nvGrpSpPr>
          <p:cNvPr id="22" name="Group 18"/>
          <p:cNvGrpSpPr>
            <a:grpSpLocks/>
          </p:cNvGrpSpPr>
          <p:nvPr/>
        </p:nvGrpSpPr>
        <p:grpSpPr bwMode="auto">
          <a:xfrm>
            <a:off x="3706938" y="1394214"/>
            <a:ext cx="5119687" cy="4927599"/>
            <a:chOff x="2375" y="519"/>
            <a:chExt cx="3225" cy="3104"/>
          </a:xfrm>
        </p:grpSpPr>
        <p:sp>
          <p:nvSpPr>
            <p:cNvPr id="23" name="AutoShape 19"/>
            <p:cNvSpPr>
              <a:spLocks noChangeArrowheads="1"/>
            </p:cNvSpPr>
            <p:nvPr/>
          </p:nvSpPr>
          <p:spPr bwMode="auto">
            <a:xfrm>
              <a:off x="3290" y="965"/>
              <a:ext cx="437" cy="393"/>
            </a:xfrm>
            <a:prstGeom prst="flowChartProcess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>
              <a:off x="3512" y="519"/>
              <a:ext cx="0" cy="42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Line 21"/>
            <p:cNvSpPr>
              <a:spLocks noChangeShapeType="1"/>
            </p:cNvSpPr>
            <p:nvPr/>
          </p:nvSpPr>
          <p:spPr bwMode="auto">
            <a:xfrm>
              <a:off x="3506" y="2575"/>
              <a:ext cx="0" cy="74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AutoShape 22"/>
            <p:cNvSpPr>
              <a:spLocks noChangeArrowheads="1"/>
            </p:cNvSpPr>
            <p:nvPr/>
          </p:nvSpPr>
          <p:spPr bwMode="auto">
            <a:xfrm>
              <a:off x="4547" y="798"/>
              <a:ext cx="1053" cy="324"/>
            </a:xfrm>
            <a:prstGeom prst="flowChartAlternateProcess">
              <a:avLst/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中断服务程序</a:t>
              </a:r>
            </a:p>
          </p:txBody>
        </p:sp>
        <p:sp>
          <p:nvSpPr>
            <p:cNvPr id="27" name="Line 23"/>
            <p:cNvSpPr>
              <a:spLocks noChangeShapeType="1"/>
            </p:cNvSpPr>
            <p:nvPr/>
          </p:nvSpPr>
          <p:spPr bwMode="auto">
            <a:xfrm>
              <a:off x="5078" y="1122"/>
              <a:ext cx="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AutoShape 24"/>
            <p:cNvSpPr>
              <a:spLocks noChangeArrowheads="1"/>
            </p:cNvSpPr>
            <p:nvPr/>
          </p:nvSpPr>
          <p:spPr bwMode="auto">
            <a:xfrm>
              <a:off x="4624" y="1325"/>
              <a:ext cx="927" cy="306"/>
            </a:xfrm>
            <a:prstGeom prst="flowChartProcess">
              <a:avLst/>
            </a:pr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送一个字符</a:t>
              </a:r>
            </a:p>
          </p:txBody>
        </p:sp>
        <p:sp>
          <p:nvSpPr>
            <p:cNvPr id="29" name="AutoShape 25"/>
            <p:cNvSpPr>
              <a:spLocks noChangeArrowheads="1"/>
            </p:cNvSpPr>
            <p:nvPr/>
          </p:nvSpPr>
          <p:spPr bwMode="auto">
            <a:xfrm>
              <a:off x="4669" y="1856"/>
              <a:ext cx="855" cy="315"/>
            </a:xfrm>
            <a:prstGeom prst="flowChartAlternateProcess">
              <a:avLst/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中断返回</a:t>
              </a:r>
            </a:p>
          </p:txBody>
        </p:sp>
        <p:sp>
          <p:nvSpPr>
            <p:cNvPr id="30" name="Line 26"/>
            <p:cNvSpPr>
              <a:spLocks noChangeShapeType="1"/>
            </p:cNvSpPr>
            <p:nvPr/>
          </p:nvSpPr>
          <p:spPr bwMode="auto">
            <a:xfrm flipV="1">
              <a:off x="3771" y="1005"/>
              <a:ext cx="731" cy="37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 flipH="1" flipV="1">
              <a:off x="3776" y="1417"/>
              <a:ext cx="829" cy="54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 Box 28"/>
            <p:cNvSpPr txBox="1">
              <a:spLocks noChangeArrowheads="1"/>
            </p:cNvSpPr>
            <p:nvPr/>
          </p:nvSpPr>
          <p:spPr bwMode="auto">
            <a:xfrm>
              <a:off x="2485" y="3397"/>
              <a:ext cx="2885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kumimoji="0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采用中断方式为打印机服务</a:t>
              </a:r>
            </a:p>
          </p:txBody>
        </p:sp>
        <p:sp>
          <p:nvSpPr>
            <p:cNvPr id="33" name="Text Box 29"/>
            <p:cNvSpPr txBox="1">
              <a:spLocks noChangeArrowheads="1"/>
            </p:cNvSpPr>
            <p:nvPr/>
          </p:nvSpPr>
          <p:spPr bwMode="auto">
            <a:xfrm>
              <a:off x="2375" y="1113"/>
              <a:ext cx="296" cy="1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做某一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工作主程序</a:t>
              </a:r>
            </a:p>
          </p:txBody>
        </p:sp>
        <p:sp>
          <p:nvSpPr>
            <p:cNvPr id="34" name="AutoShape 30"/>
            <p:cNvSpPr>
              <a:spLocks noChangeArrowheads="1"/>
            </p:cNvSpPr>
            <p:nvPr/>
          </p:nvSpPr>
          <p:spPr bwMode="auto">
            <a:xfrm>
              <a:off x="3291" y="1462"/>
              <a:ext cx="437" cy="377"/>
            </a:xfrm>
            <a:prstGeom prst="flowChartProcess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AutoShape 31"/>
            <p:cNvSpPr>
              <a:spLocks/>
            </p:cNvSpPr>
            <p:nvPr/>
          </p:nvSpPr>
          <p:spPr bwMode="auto">
            <a:xfrm>
              <a:off x="2672" y="1000"/>
              <a:ext cx="156" cy="2214"/>
            </a:xfrm>
            <a:prstGeom prst="leftBrace">
              <a:avLst>
                <a:gd name="adj1" fmla="val 118269"/>
                <a:gd name="adj2" fmla="val 50000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Box 32"/>
            <p:cNvSpPr txBox="1">
              <a:spLocks noChangeArrowheads="1"/>
            </p:cNvSpPr>
            <p:nvPr/>
          </p:nvSpPr>
          <p:spPr bwMode="auto">
            <a:xfrm>
              <a:off x="3703" y="798"/>
              <a:ext cx="8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中断响应</a:t>
              </a:r>
            </a:p>
          </p:txBody>
        </p:sp>
        <p:sp>
          <p:nvSpPr>
            <p:cNvPr id="37" name="Text Box 33"/>
            <p:cNvSpPr txBox="1">
              <a:spLocks noChangeArrowheads="1"/>
            </p:cNvSpPr>
            <p:nvPr/>
          </p:nvSpPr>
          <p:spPr bwMode="auto">
            <a:xfrm>
              <a:off x="3887" y="2395"/>
              <a:ext cx="8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i="0" u="none" strike="noStrike" kern="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中断返回</a:t>
              </a:r>
            </a:p>
          </p:txBody>
        </p:sp>
        <p:sp>
          <p:nvSpPr>
            <p:cNvPr id="38" name="Text Box 34"/>
            <p:cNvSpPr txBox="1">
              <a:spLocks noChangeArrowheads="1"/>
            </p:cNvSpPr>
            <p:nvPr/>
          </p:nvSpPr>
          <p:spPr bwMode="auto">
            <a:xfrm>
              <a:off x="2788" y="1262"/>
              <a:ext cx="5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断点</a:t>
              </a:r>
              <a:r>
                <a:rPr kumimoji="0" lang="en-US" altLang="zh-CN" sz="20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39" name="AutoShape 35"/>
            <p:cNvSpPr>
              <a:spLocks noChangeArrowheads="1"/>
            </p:cNvSpPr>
            <p:nvPr/>
          </p:nvSpPr>
          <p:spPr bwMode="auto">
            <a:xfrm>
              <a:off x="3297" y="1975"/>
              <a:ext cx="437" cy="377"/>
            </a:xfrm>
            <a:prstGeom prst="flowChartProcess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AutoShape 36"/>
            <p:cNvSpPr>
              <a:spLocks noChangeArrowheads="1"/>
            </p:cNvSpPr>
            <p:nvPr/>
          </p:nvSpPr>
          <p:spPr bwMode="auto">
            <a:xfrm>
              <a:off x="3298" y="2505"/>
              <a:ext cx="437" cy="377"/>
            </a:xfrm>
            <a:prstGeom prst="flowChartProcess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 Box 37"/>
            <p:cNvSpPr txBox="1">
              <a:spLocks noChangeArrowheads="1"/>
            </p:cNvSpPr>
            <p:nvPr/>
          </p:nvSpPr>
          <p:spPr bwMode="auto">
            <a:xfrm>
              <a:off x="2804" y="1764"/>
              <a:ext cx="5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断点</a:t>
              </a:r>
              <a:r>
                <a:rPr kumimoji="0" lang="en-US" altLang="zh-CN" sz="200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42" name="Text Box 38"/>
            <p:cNvSpPr txBox="1">
              <a:spLocks noChangeArrowheads="1"/>
            </p:cNvSpPr>
            <p:nvPr/>
          </p:nvSpPr>
          <p:spPr bwMode="auto">
            <a:xfrm>
              <a:off x="2830" y="2288"/>
              <a:ext cx="5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断点</a:t>
              </a:r>
              <a:r>
                <a:rPr kumimoji="0" lang="en-US" altLang="zh-CN" sz="200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V="1">
              <a:off x="3733" y="1083"/>
              <a:ext cx="758" cy="83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Line 40"/>
            <p:cNvSpPr>
              <a:spLocks noChangeShapeType="1"/>
            </p:cNvSpPr>
            <p:nvPr/>
          </p:nvSpPr>
          <p:spPr bwMode="auto">
            <a:xfrm flipV="1">
              <a:off x="3707" y="1180"/>
              <a:ext cx="767" cy="123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Line 41"/>
            <p:cNvSpPr>
              <a:spLocks noChangeShapeType="1"/>
            </p:cNvSpPr>
            <p:nvPr/>
          </p:nvSpPr>
          <p:spPr bwMode="auto">
            <a:xfrm flipH="1" flipV="1">
              <a:off x="3792" y="1947"/>
              <a:ext cx="802" cy="4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Line 42"/>
            <p:cNvSpPr>
              <a:spLocks noChangeShapeType="1"/>
            </p:cNvSpPr>
            <p:nvPr/>
          </p:nvSpPr>
          <p:spPr bwMode="auto">
            <a:xfrm flipH="1">
              <a:off x="3694" y="2112"/>
              <a:ext cx="873" cy="35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Rectangle 2"/>
          <p:cNvSpPr txBox="1">
            <a:spLocks noChangeArrowheads="1"/>
          </p:cNvSpPr>
          <p:nvPr/>
        </p:nvSpPr>
        <p:spPr bwMode="auto">
          <a:xfrm>
            <a:off x="62038" y="761537"/>
            <a:ext cx="8229600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kern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中断应用举例：打印机操作</a:t>
            </a:r>
            <a:endParaRPr lang="zh-CN" altLang="en-US" sz="2800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932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86328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925819" y="19391"/>
            <a:ext cx="36728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5.2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中断系统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的结构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34788" y="989428"/>
            <a:ext cx="8810036" cy="50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indent="0" eaLnBrk="1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51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系列单片机有5个中断请求源，即外部中断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个，定时器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个，串口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个。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个中断管理寄存器，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个中断源分成两个中断优先级，可两级</a:t>
            </a:r>
            <a:r>
              <a:rPr lang="zh-CN" altLang="en-US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嵌套</a:t>
            </a:r>
            <a:r>
              <a:rPr lang="zh-CN" altLang="en-US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。（</a:t>
            </a:r>
            <a:r>
              <a:rPr lang="zh-CN" altLang="en-US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当一个中断处理的过程中又响应了更高优先级的中断是中断嵌套。</a:t>
            </a:r>
            <a:r>
              <a:rPr lang="zh-CN" altLang="en-US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5.2.1 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中断请求源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五个中断请求源 ：</a:t>
            </a:r>
          </a:p>
          <a:p>
            <a:pPr marL="0" marR="0" lvl="0" indent="0" algn="l" defTabSz="914400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（1）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INT0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—外部中断请求0，由引脚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INT0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输入，请求标志为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IE0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0" marR="0" lvl="0" indent="0" algn="l" defTabSz="914400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（2）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INT1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外部中断请求1，由引脚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INT1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输入，请求标志为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IE1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0" marR="0" lvl="0" indent="0" algn="l" defTabSz="914400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（3）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定时器/计数器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溢出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中断请求，中断请求标志为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TF0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0" marR="0" lvl="0" indent="0" algn="l" defTabSz="914400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（4）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定时器/计数器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溢出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中断请求，中断请求标志为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TF1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（5）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串行口中断请求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，中断请求标志为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5557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86328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952978" y="19391"/>
            <a:ext cx="3057247" cy="651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中断逻辑控制图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1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"/>
          <a:stretch>
            <a:fillRect/>
          </a:stretch>
        </p:blipFill>
        <p:spPr bwMode="auto">
          <a:xfrm>
            <a:off x="118610" y="1471376"/>
            <a:ext cx="8820150" cy="485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箭头连接符 10"/>
          <p:cNvCxnSpPr/>
          <p:nvPr/>
        </p:nvCxnSpPr>
        <p:spPr>
          <a:xfrm flipH="1">
            <a:off x="2634560" y="1247406"/>
            <a:ext cx="971941" cy="1636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2670774" y="1253061"/>
            <a:ext cx="933710" cy="3224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213980" y="6206990"/>
            <a:ext cx="1448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串行发送和接收标志</a:t>
            </a: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2888055" y="5319121"/>
            <a:ext cx="651851" cy="88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2888055" y="5681207"/>
            <a:ext cx="651851" cy="525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8882" y="5828720"/>
            <a:ext cx="1193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外部中断请求标志</a:t>
            </a: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1020726" y="2367691"/>
            <a:ext cx="1433295" cy="3436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1020726" y="4003819"/>
            <a:ext cx="1351282" cy="180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778511" y="1303764"/>
            <a:ext cx="204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定时器控制寄存器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236747" y="864350"/>
            <a:ext cx="160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计数溢出标志</a:t>
            </a: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94294" y="1317488"/>
            <a:ext cx="1511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中断允许寄存器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56084" y="5786312"/>
            <a:ext cx="166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串行口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控制寄存器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160653" y="1293131"/>
            <a:ext cx="169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中断优先级寄存器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62898" y="4992558"/>
            <a:ext cx="37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( )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62896" y="5387805"/>
            <a:ext cx="37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( )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0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4330</TotalTime>
  <Words>3116</Words>
  <Application>Microsoft Office PowerPoint</Application>
  <PresentationFormat>全屏显示(4:3)</PresentationFormat>
  <Paragraphs>386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黑体</vt:lpstr>
      <vt:lpstr>华文楷体</vt:lpstr>
      <vt:lpstr>宋体</vt:lpstr>
      <vt:lpstr>微软雅黑</vt:lpstr>
      <vt:lpstr>Arial</vt:lpstr>
      <vt:lpstr>Calibri</vt:lpstr>
      <vt:lpstr>Calibri Light</vt:lpstr>
      <vt:lpstr>Cambria Math</vt:lpstr>
      <vt:lpstr>Segoe UI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524</cp:revision>
  <dcterms:created xsi:type="dcterms:W3CDTF">2021-04-14T12:15:33Z</dcterms:created>
  <dcterms:modified xsi:type="dcterms:W3CDTF">2022-05-21T14:19:36Z</dcterms:modified>
</cp:coreProperties>
</file>